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4" r:id="rId18"/>
    <p:sldId id="295" r:id="rId19"/>
    <p:sldId id="272" r:id="rId20"/>
    <p:sldId id="293" r:id="rId21"/>
    <p:sldId id="273" r:id="rId22"/>
    <p:sldId id="274" r:id="rId23"/>
    <p:sldId id="275" r:id="rId24"/>
    <p:sldId id="276" r:id="rId25"/>
    <p:sldId id="277" r:id="rId26"/>
    <p:sldId id="280" r:id="rId27"/>
    <p:sldId id="278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2" r:id="rId39"/>
  </p:sldIdLst>
  <p:sldSz cx="18288000" cy="10287000"/>
  <p:notesSz cx="6858000" cy="9144000"/>
  <p:embeddedFontLst>
    <p:embeddedFont>
      <p:font typeface="Alata" panose="020B0604020202020204" charset="-18"/>
      <p:regular r:id="rId41"/>
    </p:embeddedFont>
    <p:embeddedFont>
      <p:font typeface="Amsterdam Three" panose="020B0604020202020204" charset="0"/>
      <p:regular r:id="rId42"/>
    </p:embeddedFont>
    <p:embeddedFont>
      <p:font typeface="Bantayog" panose="020B0604020202020204" charset="0"/>
      <p:regular r:id="rId43"/>
    </p:embeddedFont>
    <p:embeddedFont>
      <p:font typeface="Bantayog Light" panose="020B0604020202020204" charset="0"/>
      <p:regular r:id="rId44"/>
    </p:embeddedFont>
    <p:embeddedFont>
      <p:font typeface="Canva Sans" panose="020B0604020202020204" charset="0"/>
      <p:regular r:id="rId45"/>
    </p:embeddedFont>
    <p:embeddedFont>
      <p:font typeface="Canva Sans Bold" panose="020B0604020202020204" charset="0"/>
      <p:regular r:id="rId46"/>
    </p:embeddedFont>
    <p:embeddedFont>
      <p:font typeface="Codec Pro" panose="020B0604020202020204" charset="0"/>
      <p:regular r:id="rId47"/>
    </p:embeddedFont>
    <p:embeddedFont>
      <p:font typeface="Codec Pro Ultra-Bold" panose="020B0604020202020204" charset="0"/>
      <p:regular r:id="rId48"/>
    </p:embeddedFont>
    <p:embeddedFont>
      <p:font typeface="Inter Bold" panose="020B0604020202020204" charset="0"/>
      <p:regular r:id="rId49"/>
    </p:embeddedFont>
    <p:embeddedFont>
      <p:font typeface="Inter Medium" panose="020B0604020202020204" charset="0"/>
      <p:regular r:id="rId50"/>
    </p:embeddedFont>
    <p:embeddedFont>
      <p:font typeface="Inter Semi-Bold" panose="020B0604020202020204" charset="0"/>
      <p:regular r:id="rId51"/>
    </p:embeddedFont>
    <p:embeddedFont>
      <p:font typeface="Poppins" panose="00000500000000000000" pitchFamily="2" charset="-18"/>
      <p:regular r:id="rId52"/>
    </p:embeddedFont>
    <p:embeddedFont>
      <p:font typeface="Poppins Bold" panose="00000800000000000000" charset="-18"/>
      <p:regular r:id="rId53"/>
    </p:embeddedFont>
    <p:embeddedFont>
      <p:font typeface="Poppins Medium" panose="00000600000000000000" pitchFamily="2" charset="-18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94622" autoAdjust="0"/>
  </p:normalViewPr>
  <p:slideViewPr>
    <p:cSldViewPr>
      <p:cViewPr varScale="1">
        <p:scale>
          <a:sx n="35" d="100"/>
          <a:sy n="35" d="100"/>
        </p:scale>
        <p:origin x="65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endParaRPr/>
          </a:p>
          <a:p>
            <a:r>
              <a:rPr lang="en-US"/>
              <a:t>Nagłówek: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Wyróżnione punkty: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Pozwól sobie na niezwykłe wspomnienia!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endParaRPr/>
          </a:p>
          <a:p>
            <a:r>
              <a:rPr lang="en-US"/>
              <a:t>Nagłówek: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Wyróżnione punkty: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Pozwól sobie na niezwykłe wspomnienia!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Kompleksowa </a:t>
            </a:r>
          </a:p>
          <a:p>
            <a:endParaRPr lang="en-US"/>
          </a:p>
          <a:p>
            <a:r>
              <a:rPr lang="en-US"/>
              <a:t>Wyróżnione punkty: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Kompleksowa </a:t>
            </a:r>
          </a:p>
          <a:p>
            <a:endParaRPr lang="en-US"/>
          </a:p>
          <a:p>
            <a:r>
              <a:rPr lang="en-US"/>
              <a:t>Wyróżnione punkty: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POŁUDNIOWA NORWEGIA – OSLO I FIORDY (5 DNI)</a:t>
            </a:r>
          </a:p>
          <a:p>
            <a:endParaRPr lang="en-US"/>
          </a:p>
          <a:p>
            <a:r>
              <a:rPr lang="en-US"/>
              <a:t>Nagłówek:</a:t>
            </a:r>
          </a:p>
          <a:p>
            <a:endParaRPr lang="en-US"/>
          </a:p>
          <a:p>
            <a:r>
              <a:rPr lang="en-US"/>
              <a:t>Niezapomniana wyprawa edukacyjno-przygodowa dla młodzieży!</a:t>
            </a:r>
          </a:p>
          <a:p>
            <a:endParaRPr lang="en-US"/>
          </a:p>
          <a:p>
            <a:r>
              <a:rPr lang="en-US"/>
              <a:t>Wyróżnione punkty: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ZAREZERWUJ JUŻ DZIŚ – LICZBA MIEJSC OGRANICZONA!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POŁUDNIOWA NORWEGIA – OSLO I FIORDY (5 DNI)</a:t>
            </a:r>
          </a:p>
          <a:p>
            <a:endParaRPr lang="en-US"/>
          </a:p>
          <a:p>
            <a:r>
              <a:rPr lang="en-US"/>
              <a:t>Nagłówek:</a:t>
            </a:r>
          </a:p>
          <a:p>
            <a:endParaRPr lang="en-US"/>
          </a:p>
          <a:p>
            <a:r>
              <a:rPr lang="en-US"/>
              <a:t>Niezapomniana wyprawa edukacyjno-przygodowa dla młodzieży!</a:t>
            </a:r>
          </a:p>
          <a:p>
            <a:endParaRPr lang="en-US"/>
          </a:p>
          <a:p>
            <a:r>
              <a:rPr lang="en-US"/>
              <a:t>Wyróżnione punkty: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ZAREZERWUJ JUŻ DZIŚ – LICZBA MIEJSC OGRANICZONA!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svg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4.png"/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svg"/><Relationship Id="rId4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8.sv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svg"/><Relationship Id="rId10" Type="http://schemas.openxmlformats.org/officeDocument/2006/relationships/image" Target="../media/image59.png"/><Relationship Id="rId4" Type="http://schemas.openxmlformats.org/officeDocument/2006/relationships/image" Target="../media/image49.sv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svg"/><Relationship Id="rId3" Type="http://schemas.openxmlformats.org/officeDocument/2006/relationships/image" Target="../media/image35.png"/><Relationship Id="rId7" Type="http://schemas.openxmlformats.org/officeDocument/2006/relationships/image" Target="../media/image63.svg"/><Relationship Id="rId12" Type="http://schemas.openxmlformats.org/officeDocument/2006/relationships/image" Target="../media/image68.svg"/><Relationship Id="rId2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71.sv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svg"/><Relationship Id="rId14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9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4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34.svg"/><Relationship Id="rId5" Type="http://schemas.openxmlformats.org/officeDocument/2006/relationships/image" Target="../media/image38.svg"/><Relationship Id="rId15" Type="http://schemas.openxmlformats.org/officeDocument/2006/relationships/image" Target="../media/image46.png"/><Relationship Id="rId10" Type="http://schemas.openxmlformats.org/officeDocument/2006/relationships/image" Target="../media/image42.svg"/><Relationship Id="rId4" Type="http://schemas.openxmlformats.org/officeDocument/2006/relationships/image" Target="../media/image37.svg"/><Relationship Id="rId9" Type="http://schemas.openxmlformats.org/officeDocument/2006/relationships/image" Target="../media/image33.svg"/><Relationship Id="rId1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99425" y="734460"/>
            <a:ext cx="3444575" cy="807191"/>
            <a:chOff x="0" y="0"/>
            <a:chExt cx="703286" cy="164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3286" cy="164806"/>
            </a:xfrm>
            <a:custGeom>
              <a:avLst/>
              <a:gdLst/>
              <a:ahLst/>
              <a:cxnLst/>
              <a:rect l="l" t="t" r="r" b="b"/>
              <a:pathLst>
                <a:path w="703286" h="164806">
                  <a:moveTo>
                    <a:pt x="82403" y="0"/>
                  </a:moveTo>
                  <a:lnTo>
                    <a:pt x="620883" y="0"/>
                  </a:lnTo>
                  <a:cubicBezTo>
                    <a:pt x="642738" y="0"/>
                    <a:pt x="663697" y="8682"/>
                    <a:pt x="679151" y="24135"/>
                  </a:cubicBezTo>
                  <a:cubicBezTo>
                    <a:pt x="694604" y="39589"/>
                    <a:pt x="703286" y="60548"/>
                    <a:pt x="703286" y="82403"/>
                  </a:cubicBezTo>
                  <a:lnTo>
                    <a:pt x="703286" y="82403"/>
                  </a:lnTo>
                  <a:cubicBezTo>
                    <a:pt x="703286" y="127913"/>
                    <a:pt x="666393" y="164806"/>
                    <a:pt x="620883" y="164806"/>
                  </a:cubicBezTo>
                  <a:lnTo>
                    <a:pt x="82403" y="164806"/>
                  </a:lnTo>
                  <a:cubicBezTo>
                    <a:pt x="60548" y="164806"/>
                    <a:pt x="39589" y="156124"/>
                    <a:pt x="24135" y="140671"/>
                  </a:cubicBezTo>
                  <a:cubicBezTo>
                    <a:pt x="8682" y="125217"/>
                    <a:pt x="0" y="104258"/>
                    <a:pt x="0" y="82403"/>
                  </a:cubicBezTo>
                  <a:lnTo>
                    <a:pt x="0" y="82403"/>
                  </a:lnTo>
                  <a:cubicBezTo>
                    <a:pt x="0" y="60548"/>
                    <a:pt x="8682" y="39589"/>
                    <a:pt x="24135" y="24135"/>
                  </a:cubicBezTo>
                  <a:cubicBezTo>
                    <a:pt x="39589" y="8682"/>
                    <a:pt x="60548" y="0"/>
                    <a:pt x="8240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3286" cy="202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589401"/>
            <a:ext cx="14926809" cy="4403044"/>
            <a:chOff x="0" y="0"/>
            <a:chExt cx="3931341" cy="11596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31341" cy="1159649"/>
            </a:xfrm>
            <a:custGeom>
              <a:avLst/>
              <a:gdLst/>
              <a:ahLst/>
              <a:cxnLst/>
              <a:rect l="l" t="t" r="r" b="b"/>
              <a:pathLst>
                <a:path w="3931341" h="1159649">
                  <a:moveTo>
                    <a:pt x="0" y="0"/>
                  </a:moveTo>
                  <a:lnTo>
                    <a:pt x="3931341" y="0"/>
                  </a:lnTo>
                  <a:lnTo>
                    <a:pt x="3931341" y="1159649"/>
                  </a:lnTo>
                  <a:lnTo>
                    <a:pt x="0" y="1159649"/>
                  </a:lnTo>
                  <a:close/>
                </a:path>
              </a:pathLst>
            </a:custGeom>
            <a:solidFill>
              <a:srgbClr val="3556A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31341" cy="1197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0" y="2384614"/>
            <a:ext cx="12012004" cy="0"/>
          </a:xfrm>
          <a:prstGeom prst="line">
            <a:avLst/>
          </a:prstGeom>
          <a:ln w="1047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7192743"/>
            <a:ext cx="11795090" cy="0"/>
          </a:xfrm>
          <a:prstGeom prst="line">
            <a:avLst/>
          </a:prstGeom>
          <a:ln w="104775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0150094" y="1028700"/>
            <a:ext cx="7905446" cy="790544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6177" r="-26177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888343" y="8205849"/>
            <a:ext cx="3326211" cy="779454"/>
            <a:chOff x="0" y="0"/>
            <a:chExt cx="703286" cy="1648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3286" cy="164806"/>
            </a:xfrm>
            <a:custGeom>
              <a:avLst/>
              <a:gdLst/>
              <a:ahLst/>
              <a:cxnLst/>
              <a:rect l="l" t="t" r="r" b="b"/>
              <a:pathLst>
                <a:path w="703286" h="164806">
                  <a:moveTo>
                    <a:pt x="82403" y="0"/>
                  </a:moveTo>
                  <a:lnTo>
                    <a:pt x="620883" y="0"/>
                  </a:lnTo>
                  <a:cubicBezTo>
                    <a:pt x="642738" y="0"/>
                    <a:pt x="663697" y="8682"/>
                    <a:pt x="679151" y="24135"/>
                  </a:cubicBezTo>
                  <a:cubicBezTo>
                    <a:pt x="694604" y="39589"/>
                    <a:pt x="703286" y="60548"/>
                    <a:pt x="703286" y="82403"/>
                  </a:cubicBezTo>
                  <a:lnTo>
                    <a:pt x="703286" y="82403"/>
                  </a:lnTo>
                  <a:cubicBezTo>
                    <a:pt x="703286" y="127913"/>
                    <a:pt x="666393" y="164806"/>
                    <a:pt x="620883" y="164806"/>
                  </a:cubicBezTo>
                  <a:lnTo>
                    <a:pt x="82403" y="164806"/>
                  </a:lnTo>
                  <a:cubicBezTo>
                    <a:pt x="60548" y="164806"/>
                    <a:pt x="39589" y="156124"/>
                    <a:pt x="24135" y="140671"/>
                  </a:cubicBezTo>
                  <a:cubicBezTo>
                    <a:pt x="8682" y="125217"/>
                    <a:pt x="0" y="104258"/>
                    <a:pt x="0" y="82403"/>
                  </a:cubicBezTo>
                  <a:lnTo>
                    <a:pt x="0" y="82403"/>
                  </a:lnTo>
                  <a:cubicBezTo>
                    <a:pt x="0" y="60548"/>
                    <a:pt x="8682" y="39589"/>
                    <a:pt x="24135" y="24135"/>
                  </a:cubicBezTo>
                  <a:cubicBezTo>
                    <a:pt x="39589" y="8682"/>
                    <a:pt x="60548" y="0"/>
                    <a:pt x="82403" y="0"/>
                  </a:cubicBezTo>
                  <a:close/>
                </a:path>
              </a:pathLst>
            </a:custGeom>
            <a:solidFill>
              <a:srgbClr val="6ABEA8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03286" cy="202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245939" y="611376"/>
            <a:ext cx="2168599" cy="1095810"/>
          </a:xfrm>
          <a:custGeom>
            <a:avLst/>
            <a:gdLst/>
            <a:ahLst/>
            <a:cxnLst/>
            <a:rect l="l" t="t" r="r" b="b"/>
            <a:pathLst>
              <a:path w="2168599" h="1095810">
                <a:moveTo>
                  <a:pt x="0" y="0"/>
                </a:moveTo>
                <a:lnTo>
                  <a:pt x="2168599" y="0"/>
                </a:lnTo>
                <a:lnTo>
                  <a:pt x="2168599" y="1095810"/>
                </a:lnTo>
                <a:lnTo>
                  <a:pt x="0" y="1095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240864" y="7597556"/>
            <a:ext cx="2064251" cy="2064251"/>
          </a:xfrm>
          <a:custGeom>
            <a:avLst/>
            <a:gdLst/>
            <a:ahLst/>
            <a:cxnLst/>
            <a:rect l="l" t="t" r="r" b="b"/>
            <a:pathLst>
              <a:path w="2064251" h="2064251">
                <a:moveTo>
                  <a:pt x="0" y="0"/>
                </a:moveTo>
                <a:lnTo>
                  <a:pt x="2064251" y="0"/>
                </a:lnTo>
                <a:lnTo>
                  <a:pt x="2064251" y="2064251"/>
                </a:lnTo>
                <a:lnTo>
                  <a:pt x="0" y="20642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53856" y="3642631"/>
            <a:ext cx="9121394" cy="1338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58"/>
              </a:lnSpc>
            </a:pPr>
            <a:r>
              <a:rPr lang="en-US" sz="9416" b="1" spc="376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PAKIETY B2B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5779" y="5288397"/>
            <a:ext cx="7530775" cy="44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spc="104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Wspólnie tworzymy nowy wymiar turystyki.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69746" y="870140"/>
            <a:ext cx="2703932" cy="458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2"/>
              </a:lnSpc>
            </a:pPr>
            <a:r>
              <a:rPr lang="en-US" sz="2708" b="1" spc="108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Promy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45939" y="8335230"/>
            <a:ext cx="2611018" cy="43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2615" b="1" spc="104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Hotele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116079" y="1751625"/>
            <a:ext cx="11143221" cy="7159519"/>
          </a:xfrm>
          <a:custGeom>
            <a:avLst/>
            <a:gdLst/>
            <a:ahLst/>
            <a:cxnLst/>
            <a:rect l="l" t="t" r="r" b="b"/>
            <a:pathLst>
              <a:path w="11143221" h="7159519">
                <a:moveTo>
                  <a:pt x="11143221" y="0"/>
                </a:moveTo>
                <a:lnTo>
                  <a:pt x="0" y="0"/>
                </a:lnTo>
                <a:lnTo>
                  <a:pt x="0" y="7159520"/>
                </a:lnTo>
                <a:lnTo>
                  <a:pt x="11143221" y="7159520"/>
                </a:lnTo>
                <a:lnTo>
                  <a:pt x="1114322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428722" y="1376925"/>
            <a:ext cx="364715" cy="36471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CFE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38688" y="4755460"/>
            <a:ext cx="364715" cy="36471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49AD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28278" y="7861579"/>
            <a:ext cx="364715" cy="3647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DA7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654822" y="2425421"/>
            <a:ext cx="508786" cy="508786"/>
          </a:xfrm>
          <a:custGeom>
            <a:avLst/>
            <a:gdLst/>
            <a:ahLst/>
            <a:cxnLst/>
            <a:rect l="l" t="t" r="r" b="b"/>
            <a:pathLst>
              <a:path w="508786" h="508786">
                <a:moveTo>
                  <a:pt x="0" y="0"/>
                </a:moveTo>
                <a:lnTo>
                  <a:pt x="508786" y="0"/>
                </a:lnTo>
                <a:lnTo>
                  <a:pt x="508786" y="508787"/>
                </a:lnTo>
                <a:lnTo>
                  <a:pt x="0" y="5087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018855" y="5025315"/>
            <a:ext cx="508786" cy="508786"/>
          </a:xfrm>
          <a:custGeom>
            <a:avLst/>
            <a:gdLst/>
            <a:ahLst/>
            <a:cxnLst/>
            <a:rect l="l" t="t" r="r" b="b"/>
            <a:pathLst>
              <a:path w="508786" h="508786">
                <a:moveTo>
                  <a:pt x="0" y="0"/>
                </a:moveTo>
                <a:lnTo>
                  <a:pt x="508786" y="0"/>
                </a:lnTo>
                <a:lnTo>
                  <a:pt x="508786" y="508787"/>
                </a:lnTo>
                <a:lnTo>
                  <a:pt x="0" y="5087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36496" y="7607460"/>
            <a:ext cx="580843" cy="508237"/>
          </a:xfrm>
          <a:custGeom>
            <a:avLst/>
            <a:gdLst/>
            <a:ahLst/>
            <a:cxnLst/>
            <a:rect l="l" t="t" r="r" b="b"/>
            <a:pathLst>
              <a:path w="580843" h="508237">
                <a:moveTo>
                  <a:pt x="0" y="0"/>
                </a:moveTo>
                <a:lnTo>
                  <a:pt x="580843" y="0"/>
                </a:lnTo>
                <a:lnTo>
                  <a:pt x="580843" y="508237"/>
                </a:lnTo>
                <a:lnTo>
                  <a:pt x="0" y="5082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75514" y="1577710"/>
            <a:ext cx="9876861" cy="7629875"/>
          </a:xfrm>
          <a:custGeom>
            <a:avLst/>
            <a:gdLst/>
            <a:ahLst/>
            <a:cxnLst/>
            <a:rect l="l" t="t" r="r" b="b"/>
            <a:pathLst>
              <a:path w="9876861" h="7629875">
                <a:moveTo>
                  <a:pt x="0" y="0"/>
                </a:moveTo>
                <a:lnTo>
                  <a:pt x="9876861" y="0"/>
                </a:lnTo>
                <a:lnTo>
                  <a:pt x="9876861" y="7629875"/>
                </a:lnTo>
                <a:lnTo>
                  <a:pt x="0" y="7629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47750" y="1057275"/>
            <a:ext cx="4790036" cy="222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Wsparcie Twojej sprzedaży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76008" y="1795215"/>
            <a:ext cx="3094507" cy="29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2"/>
              </a:lnSpc>
            </a:pPr>
            <a:r>
              <a:rPr lang="en-US" sz="1855" dirty="0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76008" y="1329235"/>
            <a:ext cx="4842446" cy="42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5"/>
              </a:lnSpc>
            </a:pPr>
            <a:r>
              <a:rPr lang="en-US" sz="2319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Oferty z Twoim logo od ręki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85974" y="4707770"/>
            <a:ext cx="2980810" cy="42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5"/>
              </a:lnSpc>
            </a:pPr>
            <a:r>
              <a:rPr lang="en-US" sz="2319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Kalkulacje online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75564" y="8279869"/>
            <a:ext cx="3094507" cy="292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2"/>
              </a:lnSpc>
            </a:pPr>
            <a:r>
              <a:rPr lang="en-US" sz="1855" dirty="0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75564" y="7813888"/>
            <a:ext cx="4355316" cy="750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5"/>
              </a:lnSpc>
            </a:pPr>
            <a:r>
              <a:rPr lang="en-US" sz="2319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Gotowe</a:t>
            </a:r>
            <a:r>
              <a:rPr lang="en-US" sz="2319" b="1" dirty="0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 </a:t>
            </a:r>
            <a:r>
              <a:rPr lang="en-US" sz="2319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rezerwacje</a:t>
            </a:r>
            <a:r>
              <a:rPr lang="en-US" sz="2319" b="1" dirty="0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 </a:t>
            </a:r>
            <a:endParaRPr lang="pl-PL" sz="2319" b="1" dirty="0">
              <a:solidFill>
                <a:srgbClr val="13243E"/>
              </a:solidFill>
              <a:latin typeface="Codec Pro Ultra-Bold"/>
              <a:ea typeface="Codec Pro Ultra-Bold"/>
              <a:cs typeface="Codec Pro Ultra-Bold"/>
              <a:sym typeface="Codec Pro Ultra-Bold"/>
            </a:endParaRPr>
          </a:p>
          <a:p>
            <a:pPr algn="l">
              <a:lnSpc>
                <a:spcPts val="3015"/>
              </a:lnSpc>
            </a:pPr>
            <a:r>
              <a:rPr lang="en-US" sz="2319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na</a:t>
            </a:r>
            <a:r>
              <a:rPr lang="en-US" sz="2319" b="1" dirty="0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 </a:t>
            </a:r>
            <a:r>
              <a:rPr lang="en-US" sz="2319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półce</a:t>
            </a:r>
            <a:endParaRPr lang="en-US" sz="2319" b="1" dirty="0">
              <a:solidFill>
                <a:srgbClr val="13243E"/>
              </a:solidFill>
              <a:latin typeface="Codec Pro Ultra-Bold"/>
              <a:ea typeface="Codec Pro Ultra-Bold"/>
              <a:cs typeface="Codec Pro Ultra-Bold"/>
              <a:sym typeface="Codec Pro Ultra-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760004" y="3854251"/>
            <a:ext cx="9248665" cy="5942267"/>
          </a:xfrm>
          <a:custGeom>
            <a:avLst/>
            <a:gdLst/>
            <a:ahLst/>
            <a:cxnLst/>
            <a:rect l="l" t="t" r="r" b="b"/>
            <a:pathLst>
              <a:path w="9248665" h="5942267">
                <a:moveTo>
                  <a:pt x="9248664" y="0"/>
                </a:moveTo>
                <a:lnTo>
                  <a:pt x="0" y="0"/>
                </a:lnTo>
                <a:lnTo>
                  <a:pt x="0" y="5942268"/>
                </a:lnTo>
                <a:lnTo>
                  <a:pt x="9248664" y="5942268"/>
                </a:lnTo>
                <a:lnTo>
                  <a:pt x="924866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18855" y="5025315"/>
            <a:ext cx="508786" cy="508786"/>
          </a:xfrm>
          <a:custGeom>
            <a:avLst/>
            <a:gdLst/>
            <a:ahLst/>
            <a:cxnLst/>
            <a:rect l="l" t="t" r="r" b="b"/>
            <a:pathLst>
              <a:path w="508786" h="508786">
                <a:moveTo>
                  <a:pt x="0" y="0"/>
                </a:moveTo>
                <a:lnTo>
                  <a:pt x="508786" y="0"/>
                </a:lnTo>
                <a:lnTo>
                  <a:pt x="508786" y="508787"/>
                </a:lnTo>
                <a:lnTo>
                  <a:pt x="0" y="5087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38198" y="3010447"/>
            <a:ext cx="9876861" cy="7629875"/>
          </a:xfrm>
          <a:custGeom>
            <a:avLst/>
            <a:gdLst/>
            <a:ahLst/>
            <a:cxnLst/>
            <a:rect l="l" t="t" r="r" b="b"/>
            <a:pathLst>
              <a:path w="9876861" h="7629875">
                <a:moveTo>
                  <a:pt x="0" y="0"/>
                </a:moveTo>
                <a:lnTo>
                  <a:pt x="9876861" y="0"/>
                </a:lnTo>
                <a:lnTo>
                  <a:pt x="9876861" y="7629876"/>
                </a:lnTo>
                <a:lnTo>
                  <a:pt x="0" y="76298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73515" y="4962030"/>
            <a:ext cx="9685788" cy="5678293"/>
          </a:xfrm>
          <a:custGeom>
            <a:avLst/>
            <a:gdLst/>
            <a:ahLst/>
            <a:cxnLst/>
            <a:rect l="l" t="t" r="r" b="b"/>
            <a:pathLst>
              <a:path w="9685788" h="5678293">
                <a:moveTo>
                  <a:pt x="0" y="0"/>
                </a:moveTo>
                <a:lnTo>
                  <a:pt x="9685788" y="0"/>
                </a:lnTo>
                <a:lnTo>
                  <a:pt x="9685788" y="5678293"/>
                </a:lnTo>
                <a:lnTo>
                  <a:pt x="0" y="5678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0" y="3390822"/>
            <a:ext cx="8503591" cy="5867478"/>
          </a:xfrm>
          <a:custGeom>
            <a:avLst/>
            <a:gdLst/>
            <a:ahLst/>
            <a:cxnLst/>
            <a:rect l="l" t="t" r="r" b="b"/>
            <a:pathLst>
              <a:path w="8503591" h="5867478">
                <a:moveTo>
                  <a:pt x="0" y="0"/>
                </a:moveTo>
                <a:lnTo>
                  <a:pt x="8503591" y="0"/>
                </a:lnTo>
                <a:lnTo>
                  <a:pt x="8503591" y="5867478"/>
                </a:lnTo>
                <a:lnTo>
                  <a:pt x="0" y="58674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3556A0"/>
            </a:solidFill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8148943" y="436915"/>
            <a:ext cx="9554968" cy="5697150"/>
          </a:xfrm>
          <a:custGeom>
            <a:avLst/>
            <a:gdLst/>
            <a:ahLst/>
            <a:cxnLst/>
            <a:rect l="l" t="t" r="r" b="b"/>
            <a:pathLst>
              <a:path w="9554968" h="5697150">
                <a:moveTo>
                  <a:pt x="0" y="0"/>
                </a:moveTo>
                <a:lnTo>
                  <a:pt x="9554968" y="0"/>
                </a:lnTo>
                <a:lnTo>
                  <a:pt x="9554968" y="5697150"/>
                </a:lnTo>
                <a:lnTo>
                  <a:pt x="0" y="5697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1047750" y="1057275"/>
            <a:ext cx="4790036" cy="222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Wsparcie Twojej sprzedaży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116079" y="1699949"/>
            <a:ext cx="11143221" cy="7159519"/>
          </a:xfrm>
          <a:custGeom>
            <a:avLst/>
            <a:gdLst/>
            <a:ahLst/>
            <a:cxnLst/>
            <a:rect l="l" t="t" r="r" b="b"/>
            <a:pathLst>
              <a:path w="11143221" h="7159519">
                <a:moveTo>
                  <a:pt x="11143221" y="0"/>
                </a:moveTo>
                <a:lnTo>
                  <a:pt x="0" y="0"/>
                </a:lnTo>
                <a:lnTo>
                  <a:pt x="0" y="7159519"/>
                </a:lnTo>
                <a:lnTo>
                  <a:pt x="11143221" y="7159519"/>
                </a:lnTo>
                <a:lnTo>
                  <a:pt x="1114322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428722" y="1376925"/>
            <a:ext cx="364715" cy="36471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CFE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68783" y="4778785"/>
            <a:ext cx="364715" cy="36471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49AD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28278" y="7861579"/>
            <a:ext cx="364715" cy="3647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DA7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654822" y="2425421"/>
            <a:ext cx="508786" cy="508786"/>
          </a:xfrm>
          <a:custGeom>
            <a:avLst/>
            <a:gdLst/>
            <a:ahLst/>
            <a:cxnLst/>
            <a:rect l="l" t="t" r="r" b="b"/>
            <a:pathLst>
              <a:path w="508786" h="508786">
                <a:moveTo>
                  <a:pt x="0" y="0"/>
                </a:moveTo>
                <a:lnTo>
                  <a:pt x="508786" y="0"/>
                </a:lnTo>
                <a:lnTo>
                  <a:pt x="508786" y="508787"/>
                </a:lnTo>
                <a:lnTo>
                  <a:pt x="0" y="5087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018855" y="5025315"/>
            <a:ext cx="508786" cy="508786"/>
          </a:xfrm>
          <a:custGeom>
            <a:avLst/>
            <a:gdLst/>
            <a:ahLst/>
            <a:cxnLst/>
            <a:rect l="l" t="t" r="r" b="b"/>
            <a:pathLst>
              <a:path w="508786" h="508786">
                <a:moveTo>
                  <a:pt x="0" y="0"/>
                </a:moveTo>
                <a:lnTo>
                  <a:pt x="508786" y="0"/>
                </a:lnTo>
                <a:lnTo>
                  <a:pt x="508786" y="508787"/>
                </a:lnTo>
                <a:lnTo>
                  <a:pt x="0" y="5087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36496" y="7607460"/>
            <a:ext cx="580843" cy="508237"/>
          </a:xfrm>
          <a:custGeom>
            <a:avLst/>
            <a:gdLst/>
            <a:ahLst/>
            <a:cxnLst/>
            <a:rect l="l" t="t" r="r" b="b"/>
            <a:pathLst>
              <a:path w="580843" h="508237">
                <a:moveTo>
                  <a:pt x="0" y="0"/>
                </a:moveTo>
                <a:lnTo>
                  <a:pt x="580843" y="0"/>
                </a:lnTo>
                <a:lnTo>
                  <a:pt x="580843" y="508237"/>
                </a:lnTo>
                <a:lnTo>
                  <a:pt x="0" y="5082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75514" y="1577710"/>
            <a:ext cx="9876861" cy="7629875"/>
          </a:xfrm>
          <a:custGeom>
            <a:avLst/>
            <a:gdLst/>
            <a:ahLst/>
            <a:cxnLst/>
            <a:rect l="l" t="t" r="r" b="b"/>
            <a:pathLst>
              <a:path w="9876861" h="7629875">
                <a:moveTo>
                  <a:pt x="0" y="0"/>
                </a:moveTo>
                <a:lnTo>
                  <a:pt x="9876861" y="0"/>
                </a:lnTo>
                <a:lnTo>
                  <a:pt x="9876861" y="7629875"/>
                </a:lnTo>
                <a:lnTo>
                  <a:pt x="0" y="7629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47750" y="1057275"/>
            <a:ext cx="4790036" cy="1523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Wsparcie  realizacji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76008" y="1329235"/>
            <a:ext cx="4842446" cy="42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5"/>
              </a:lnSpc>
            </a:pPr>
            <a:r>
              <a:rPr lang="en-US" sz="2319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Szkolenia Twojego zespołu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38727" y="4711847"/>
            <a:ext cx="4142748" cy="750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5"/>
              </a:lnSpc>
            </a:pPr>
            <a:r>
              <a:rPr lang="en-US" sz="2319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Dokumenty</a:t>
            </a:r>
            <a:r>
              <a:rPr lang="en-US" sz="2319" b="1" dirty="0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 </a:t>
            </a:r>
            <a:r>
              <a:rPr lang="en-US" sz="2319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odprawy</a:t>
            </a:r>
            <a:r>
              <a:rPr lang="en-US" sz="2319" b="1" dirty="0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 </a:t>
            </a:r>
            <a:endParaRPr lang="pl-PL" sz="2319" b="1" dirty="0">
              <a:solidFill>
                <a:srgbClr val="13243E"/>
              </a:solidFill>
              <a:latin typeface="Codec Pro Ultra-Bold"/>
              <a:ea typeface="Codec Pro Ultra-Bold"/>
              <a:cs typeface="Codec Pro Ultra-Bold"/>
              <a:sym typeface="Codec Pro Ultra-Bold"/>
            </a:endParaRPr>
          </a:p>
          <a:p>
            <a:pPr algn="l">
              <a:lnSpc>
                <a:spcPts val="3015"/>
              </a:lnSpc>
            </a:pPr>
            <a:r>
              <a:rPr lang="en-US" sz="2319" b="1" dirty="0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online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75564" y="7813888"/>
            <a:ext cx="5959982" cy="750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5"/>
              </a:lnSpc>
            </a:pPr>
            <a:r>
              <a:rPr lang="en-US" sz="2319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Szkolenia</a:t>
            </a:r>
            <a:r>
              <a:rPr lang="en-US" sz="2319" b="1" dirty="0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 </a:t>
            </a:r>
            <a:r>
              <a:rPr lang="en-US" sz="2319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kierunkowe</a:t>
            </a:r>
            <a:r>
              <a:rPr lang="en-US" sz="2319" b="1" dirty="0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 </a:t>
            </a:r>
            <a:endParaRPr lang="pl-PL" sz="2319" b="1" dirty="0">
              <a:solidFill>
                <a:srgbClr val="13243E"/>
              </a:solidFill>
              <a:latin typeface="Codec Pro Ultra-Bold"/>
              <a:ea typeface="Codec Pro Ultra-Bold"/>
              <a:cs typeface="Codec Pro Ultra-Bold"/>
              <a:sym typeface="Codec Pro Ultra-Bold"/>
            </a:endParaRPr>
          </a:p>
          <a:p>
            <a:pPr algn="l">
              <a:lnSpc>
                <a:spcPts val="3015"/>
              </a:lnSpc>
            </a:pPr>
            <a:r>
              <a:rPr lang="en-US" sz="2319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pilotów</a:t>
            </a:r>
            <a:r>
              <a:rPr lang="en-US" sz="2319" b="1" dirty="0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 </a:t>
            </a:r>
            <a:r>
              <a:rPr lang="en-US" sz="2319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wycieczek</a:t>
            </a:r>
            <a:endParaRPr lang="en-US" sz="2319" b="1" dirty="0">
              <a:solidFill>
                <a:srgbClr val="13243E"/>
              </a:solidFill>
              <a:latin typeface="Codec Pro Ultra-Bold"/>
              <a:ea typeface="Codec Pro Ultra-Bold"/>
              <a:cs typeface="Codec Pro Ultra-Bold"/>
              <a:sym typeface="Codec Pro Ultra-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116079" y="1699949"/>
            <a:ext cx="11143221" cy="7159519"/>
          </a:xfrm>
          <a:custGeom>
            <a:avLst/>
            <a:gdLst/>
            <a:ahLst/>
            <a:cxnLst/>
            <a:rect l="l" t="t" r="r" b="b"/>
            <a:pathLst>
              <a:path w="11143221" h="7159519">
                <a:moveTo>
                  <a:pt x="11143221" y="0"/>
                </a:moveTo>
                <a:lnTo>
                  <a:pt x="0" y="0"/>
                </a:lnTo>
                <a:lnTo>
                  <a:pt x="0" y="7159519"/>
                </a:lnTo>
                <a:lnTo>
                  <a:pt x="11143221" y="7159519"/>
                </a:lnTo>
                <a:lnTo>
                  <a:pt x="1114322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428722" y="1376925"/>
            <a:ext cx="364715" cy="36471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CFE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68783" y="4778785"/>
            <a:ext cx="364715" cy="36471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49AD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28278" y="7861579"/>
            <a:ext cx="364715" cy="36471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3DA7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654822" y="2425421"/>
            <a:ext cx="508786" cy="508786"/>
          </a:xfrm>
          <a:custGeom>
            <a:avLst/>
            <a:gdLst/>
            <a:ahLst/>
            <a:cxnLst/>
            <a:rect l="l" t="t" r="r" b="b"/>
            <a:pathLst>
              <a:path w="508786" h="508786">
                <a:moveTo>
                  <a:pt x="0" y="0"/>
                </a:moveTo>
                <a:lnTo>
                  <a:pt x="508786" y="0"/>
                </a:lnTo>
                <a:lnTo>
                  <a:pt x="508786" y="508787"/>
                </a:lnTo>
                <a:lnTo>
                  <a:pt x="0" y="5087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018855" y="5025315"/>
            <a:ext cx="508786" cy="508786"/>
          </a:xfrm>
          <a:custGeom>
            <a:avLst/>
            <a:gdLst/>
            <a:ahLst/>
            <a:cxnLst/>
            <a:rect l="l" t="t" r="r" b="b"/>
            <a:pathLst>
              <a:path w="508786" h="508786">
                <a:moveTo>
                  <a:pt x="0" y="0"/>
                </a:moveTo>
                <a:lnTo>
                  <a:pt x="508786" y="0"/>
                </a:lnTo>
                <a:lnTo>
                  <a:pt x="508786" y="508787"/>
                </a:lnTo>
                <a:lnTo>
                  <a:pt x="0" y="5087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36496" y="7607460"/>
            <a:ext cx="580843" cy="508237"/>
          </a:xfrm>
          <a:custGeom>
            <a:avLst/>
            <a:gdLst/>
            <a:ahLst/>
            <a:cxnLst/>
            <a:rect l="l" t="t" r="r" b="b"/>
            <a:pathLst>
              <a:path w="580843" h="508237">
                <a:moveTo>
                  <a:pt x="0" y="0"/>
                </a:moveTo>
                <a:lnTo>
                  <a:pt x="580843" y="0"/>
                </a:lnTo>
                <a:lnTo>
                  <a:pt x="580843" y="508237"/>
                </a:lnTo>
                <a:lnTo>
                  <a:pt x="0" y="5082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275514" y="1577710"/>
            <a:ext cx="9876861" cy="7629875"/>
          </a:xfrm>
          <a:custGeom>
            <a:avLst/>
            <a:gdLst/>
            <a:ahLst/>
            <a:cxnLst/>
            <a:rect l="l" t="t" r="r" b="b"/>
            <a:pathLst>
              <a:path w="9876861" h="7629875">
                <a:moveTo>
                  <a:pt x="0" y="0"/>
                </a:moveTo>
                <a:lnTo>
                  <a:pt x="9876861" y="0"/>
                </a:lnTo>
                <a:lnTo>
                  <a:pt x="9876861" y="7629875"/>
                </a:lnTo>
                <a:lnTo>
                  <a:pt x="0" y="7629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92993" y="2666"/>
            <a:ext cx="8133694" cy="5863082"/>
          </a:xfrm>
          <a:custGeom>
            <a:avLst/>
            <a:gdLst/>
            <a:ahLst/>
            <a:cxnLst/>
            <a:rect l="l" t="t" r="r" b="b"/>
            <a:pathLst>
              <a:path w="8133694" h="5863082">
                <a:moveTo>
                  <a:pt x="0" y="0"/>
                </a:moveTo>
                <a:lnTo>
                  <a:pt x="8133694" y="0"/>
                </a:lnTo>
                <a:lnTo>
                  <a:pt x="8133694" y="5863083"/>
                </a:lnTo>
                <a:lnTo>
                  <a:pt x="0" y="58630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4BA8EA"/>
            </a:solidFill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407521" y="4712752"/>
            <a:ext cx="8611335" cy="5789415"/>
          </a:xfrm>
          <a:custGeom>
            <a:avLst/>
            <a:gdLst/>
            <a:ahLst/>
            <a:cxnLst/>
            <a:rect l="l" t="t" r="r" b="b"/>
            <a:pathLst>
              <a:path w="8611335" h="5789415">
                <a:moveTo>
                  <a:pt x="0" y="0"/>
                </a:moveTo>
                <a:lnTo>
                  <a:pt x="8611334" y="0"/>
                </a:lnTo>
                <a:lnTo>
                  <a:pt x="8611334" y="5789415"/>
                </a:lnTo>
                <a:lnTo>
                  <a:pt x="0" y="57894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8100" cap="sq">
            <a:solidFill>
              <a:srgbClr val="6676AA"/>
            </a:solidFill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3373640" y="2679815"/>
            <a:ext cx="6719353" cy="4908589"/>
          </a:xfrm>
          <a:custGeom>
            <a:avLst/>
            <a:gdLst/>
            <a:ahLst/>
            <a:cxnLst/>
            <a:rect l="l" t="t" r="r" b="b"/>
            <a:pathLst>
              <a:path w="6719353" h="4908589">
                <a:moveTo>
                  <a:pt x="0" y="0"/>
                </a:moveTo>
                <a:lnTo>
                  <a:pt x="6719353" y="0"/>
                </a:lnTo>
                <a:lnTo>
                  <a:pt x="6719353" y="4908589"/>
                </a:lnTo>
                <a:lnTo>
                  <a:pt x="0" y="49085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687A8F"/>
            </a:solidFill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0207926" y="6601487"/>
            <a:ext cx="7903829" cy="2884898"/>
          </a:xfrm>
          <a:custGeom>
            <a:avLst/>
            <a:gdLst/>
            <a:ahLst/>
            <a:cxnLst/>
            <a:rect l="l" t="t" r="r" b="b"/>
            <a:pathLst>
              <a:path w="7903829" h="2884898">
                <a:moveTo>
                  <a:pt x="0" y="0"/>
                </a:moveTo>
                <a:lnTo>
                  <a:pt x="7903829" y="0"/>
                </a:lnTo>
                <a:lnTo>
                  <a:pt x="7903829" y="2884898"/>
                </a:lnTo>
                <a:lnTo>
                  <a:pt x="0" y="28848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38100" cap="sq">
            <a:solidFill>
              <a:srgbClr val="6676AA"/>
            </a:solidFill>
            <a:prstDash val="solid"/>
            <a:miter/>
          </a:ln>
        </p:spPr>
      </p:sp>
      <p:sp>
        <p:nvSpPr>
          <p:cNvPr id="20" name="TextBox 20"/>
          <p:cNvSpPr txBox="1"/>
          <p:nvPr/>
        </p:nvSpPr>
        <p:spPr>
          <a:xfrm>
            <a:off x="1028700" y="451600"/>
            <a:ext cx="7990155" cy="1523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Wsparcie  planowania i realizacji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68131" y="-2635425"/>
            <a:ext cx="9876861" cy="7629875"/>
          </a:xfrm>
          <a:custGeom>
            <a:avLst/>
            <a:gdLst/>
            <a:ahLst/>
            <a:cxnLst/>
            <a:rect l="l" t="t" r="r" b="b"/>
            <a:pathLst>
              <a:path w="9876861" h="7629875">
                <a:moveTo>
                  <a:pt x="0" y="0"/>
                </a:moveTo>
                <a:lnTo>
                  <a:pt x="9876860" y="0"/>
                </a:lnTo>
                <a:lnTo>
                  <a:pt x="9876860" y="7629875"/>
                </a:lnTo>
                <a:lnTo>
                  <a:pt x="0" y="7629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79271" y="-2635425"/>
            <a:ext cx="9876861" cy="7629875"/>
          </a:xfrm>
          <a:custGeom>
            <a:avLst/>
            <a:gdLst/>
            <a:ahLst/>
            <a:cxnLst/>
            <a:rect l="l" t="t" r="r" b="b"/>
            <a:pathLst>
              <a:path w="9876861" h="7629875">
                <a:moveTo>
                  <a:pt x="0" y="0"/>
                </a:moveTo>
                <a:lnTo>
                  <a:pt x="9876860" y="0"/>
                </a:lnTo>
                <a:lnTo>
                  <a:pt x="9876860" y="7629875"/>
                </a:lnTo>
                <a:lnTo>
                  <a:pt x="0" y="7629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82126" y="3998346"/>
            <a:ext cx="3648186" cy="893805"/>
          </a:xfrm>
          <a:custGeom>
            <a:avLst/>
            <a:gdLst/>
            <a:ahLst/>
            <a:cxnLst/>
            <a:rect l="l" t="t" r="r" b="b"/>
            <a:pathLst>
              <a:path w="3648186" h="893805">
                <a:moveTo>
                  <a:pt x="0" y="0"/>
                </a:moveTo>
                <a:lnTo>
                  <a:pt x="3648186" y="0"/>
                </a:lnTo>
                <a:lnTo>
                  <a:pt x="3648186" y="893805"/>
                </a:lnTo>
                <a:lnTo>
                  <a:pt x="0" y="893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82126" y="6139506"/>
            <a:ext cx="3648186" cy="893805"/>
          </a:xfrm>
          <a:custGeom>
            <a:avLst/>
            <a:gdLst/>
            <a:ahLst/>
            <a:cxnLst/>
            <a:rect l="l" t="t" r="r" b="b"/>
            <a:pathLst>
              <a:path w="3648186" h="893805">
                <a:moveTo>
                  <a:pt x="0" y="0"/>
                </a:moveTo>
                <a:lnTo>
                  <a:pt x="3648186" y="0"/>
                </a:lnTo>
                <a:lnTo>
                  <a:pt x="3648186" y="893806"/>
                </a:lnTo>
                <a:lnTo>
                  <a:pt x="0" y="89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2126" y="8280667"/>
            <a:ext cx="3648186" cy="893805"/>
          </a:xfrm>
          <a:custGeom>
            <a:avLst/>
            <a:gdLst/>
            <a:ahLst/>
            <a:cxnLst/>
            <a:rect l="l" t="t" r="r" b="b"/>
            <a:pathLst>
              <a:path w="3648186" h="893805">
                <a:moveTo>
                  <a:pt x="0" y="0"/>
                </a:moveTo>
                <a:lnTo>
                  <a:pt x="3648186" y="0"/>
                </a:lnTo>
                <a:lnTo>
                  <a:pt x="3648186" y="893805"/>
                </a:lnTo>
                <a:lnTo>
                  <a:pt x="0" y="893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57688" y="3998346"/>
            <a:ext cx="3648186" cy="893805"/>
          </a:xfrm>
          <a:custGeom>
            <a:avLst/>
            <a:gdLst/>
            <a:ahLst/>
            <a:cxnLst/>
            <a:rect l="l" t="t" r="r" b="b"/>
            <a:pathLst>
              <a:path w="3648186" h="893805">
                <a:moveTo>
                  <a:pt x="0" y="0"/>
                </a:moveTo>
                <a:lnTo>
                  <a:pt x="3648186" y="0"/>
                </a:lnTo>
                <a:lnTo>
                  <a:pt x="3648186" y="893805"/>
                </a:lnTo>
                <a:lnTo>
                  <a:pt x="0" y="893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57688" y="6139506"/>
            <a:ext cx="3648186" cy="893805"/>
          </a:xfrm>
          <a:custGeom>
            <a:avLst/>
            <a:gdLst/>
            <a:ahLst/>
            <a:cxnLst/>
            <a:rect l="l" t="t" r="r" b="b"/>
            <a:pathLst>
              <a:path w="3648186" h="893805">
                <a:moveTo>
                  <a:pt x="0" y="0"/>
                </a:moveTo>
                <a:lnTo>
                  <a:pt x="3648186" y="0"/>
                </a:lnTo>
                <a:lnTo>
                  <a:pt x="3648186" y="893806"/>
                </a:lnTo>
                <a:lnTo>
                  <a:pt x="0" y="893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57688" y="8280667"/>
            <a:ext cx="3648186" cy="893805"/>
          </a:xfrm>
          <a:custGeom>
            <a:avLst/>
            <a:gdLst/>
            <a:ahLst/>
            <a:cxnLst/>
            <a:rect l="l" t="t" r="r" b="b"/>
            <a:pathLst>
              <a:path w="3648186" h="893805">
                <a:moveTo>
                  <a:pt x="0" y="0"/>
                </a:moveTo>
                <a:lnTo>
                  <a:pt x="3648186" y="0"/>
                </a:lnTo>
                <a:lnTo>
                  <a:pt x="3648186" y="893805"/>
                </a:lnTo>
                <a:lnTo>
                  <a:pt x="0" y="893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97063" y="3074693"/>
            <a:ext cx="6818312" cy="1586807"/>
          </a:xfrm>
          <a:custGeom>
            <a:avLst/>
            <a:gdLst/>
            <a:ahLst/>
            <a:cxnLst/>
            <a:rect l="l" t="t" r="r" b="b"/>
            <a:pathLst>
              <a:path w="6818312" h="1586807">
                <a:moveTo>
                  <a:pt x="0" y="0"/>
                </a:moveTo>
                <a:lnTo>
                  <a:pt x="6818312" y="0"/>
                </a:lnTo>
                <a:lnTo>
                  <a:pt x="6818312" y="1586808"/>
                </a:lnTo>
                <a:lnTo>
                  <a:pt x="0" y="15868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97063" y="5215854"/>
            <a:ext cx="6818312" cy="1586807"/>
          </a:xfrm>
          <a:custGeom>
            <a:avLst/>
            <a:gdLst/>
            <a:ahLst/>
            <a:cxnLst/>
            <a:rect l="l" t="t" r="r" b="b"/>
            <a:pathLst>
              <a:path w="6818312" h="1586807">
                <a:moveTo>
                  <a:pt x="0" y="0"/>
                </a:moveTo>
                <a:lnTo>
                  <a:pt x="6818312" y="0"/>
                </a:lnTo>
                <a:lnTo>
                  <a:pt x="6818312" y="1586807"/>
                </a:lnTo>
                <a:lnTo>
                  <a:pt x="0" y="1586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897063" y="7357014"/>
            <a:ext cx="6818312" cy="1586807"/>
          </a:xfrm>
          <a:custGeom>
            <a:avLst/>
            <a:gdLst/>
            <a:ahLst/>
            <a:cxnLst/>
            <a:rect l="l" t="t" r="r" b="b"/>
            <a:pathLst>
              <a:path w="6818312" h="1586807">
                <a:moveTo>
                  <a:pt x="0" y="0"/>
                </a:moveTo>
                <a:lnTo>
                  <a:pt x="6818312" y="0"/>
                </a:lnTo>
                <a:lnTo>
                  <a:pt x="6818312" y="1586808"/>
                </a:lnTo>
                <a:lnTo>
                  <a:pt x="0" y="15868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9572625" y="3074693"/>
            <a:ext cx="6818312" cy="1586807"/>
          </a:xfrm>
          <a:custGeom>
            <a:avLst/>
            <a:gdLst/>
            <a:ahLst/>
            <a:cxnLst/>
            <a:rect l="l" t="t" r="r" b="b"/>
            <a:pathLst>
              <a:path w="6818312" h="1586807">
                <a:moveTo>
                  <a:pt x="6818313" y="0"/>
                </a:moveTo>
                <a:lnTo>
                  <a:pt x="0" y="0"/>
                </a:lnTo>
                <a:lnTo>
                  <a:pt x="0" y="1586808"/>
                </a:lnTo>
                <a:lnTo>
                  <a:pt x="6818313" y="1586808"/>
                </a:lnTo>
                <a:lnTo>
                  <a:pt x="681831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9572625" y="5215854"/>
            <a:ext cx="6818312" cy="1586807"/>
          </a:xfrm>
          <a:custGeom>
            <a:avLst/>
            <a:gdLst/>
            <a:ahLst/>
            <a:cxnLst/>
            <a:rect l="l" t="t" r="r" b="b"/>
            <a:pathLst>
              <a:path w="6818312" h="1586807">
                <a:moveTo>
                  <a:pt x="6818313" y="0"/>
                </a:moveTo>
                <a:lnTo>
                  <a:pt x="0" y="0"/>
                </a:lnTo>
                <a:lnTo>
                  <a:pt x="0" y="1586807"/>
                </a:lnTo>
                <a:lnTo>
                  <a:pt x="6818313" y="1586807"/>
                </a:lnTo>
                <a:lnTo>
                  <a:pt x="681831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9572625" y="7357014"/>
            <a:ext cx="6818312" cy="1586807"/>
          </a:xfrm>
          <a:custGeom>
            <a:avLst/>
            <a:gdLst/>
            <a:ahLst/>
            <a:cxnLst/>
            <a:rect l="l" t="t" r="r" b="b"/>
            <a:pathLst>
              <a:path w="6818312" h="1586807">
                <a:moveTo>
                  <a:pt x="6818313" y="0"/>
                </a:moveTo>
                <a:lnTo>
                  <a:pt x="0" y="0"/>
                </a:lnTo>
                <a:lnTo>
                  <a:pt x="0" y="1586808"/>
                </a:lnTo>
                <a:lnTo>
                  <a:pt x="6818313" y="1586808"/>
                </a:lnTo>
                <a:lnTo>
                  <a:pt x="681831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422209" y="3557021"/>
            <a:ext cx="570047" cy="622153"/>
          </a:xfrm>
          <a:custGeom>
            <a:avLst/>
            <a:gdLst/>
            <a:ahLst/>
            <a:cxnLst/>
            <a:rect l="l" t="t" r="r" b="b"/>
            <a:pathLst>
              <a:path w="570047" h="622153">
                <a:moveTo>
                  <a:pt x="0" y="0"/>
                </a:moveTo>
                <a:lnTo>
                  <a:pt x="570047" y="0"/>
                </a:lnTo>
                <a:lnTo>
                  <a:pt x="570047" y="622152"/>
                </a:lnTo>
                <a:lnTo>
                  <a:pt x="0" y="622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422209" y="5724234"/>
            <a:ext cx="570047" cy="570047"/>
          </a:xfrm>
          <a:custGeom>
            <a:avLst/>
            <a:gdLst/>
            <a:ahLst/>
            <a:cxnLst/>
            <a:rect l="l" t="t" r="r" b="b"/>
            <a:pathLst>
              <a:path w="570047" h="570047">
                <a:moveTo>
                  <a:pt x="0" y="0"/>
                </a:moveTo>
                <a:lnTo>
                  <a:pt x="570047" y="0"/>
                </a:lnTo>
                <a:lnTo>
                  <a:pt x="570047" y="570047"/>
                </a:lnTo>
                <a:lnTo>
                  <a:pt x="0" y="5700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422209" y="7865394"/>
            <a:ext cx="570047" cy="570047"/>
          </a:xfrm>
          <a:custGeom>
            <a:avLst/>
            <a:gdLst/>
            <a:ahLst/>
            <a:cxnLst/>
            <a:rect l="l" t="t" r="r" b="b"/>
            <a:pathLst>
              <a:path w="570047" h="570047">
                <a:moveTo>
                  <a:pt x="0" y="0"/>
                </a:moveTo>
                <a:lnTo>
                  <a:pt x="570047" y="0"/>
                </a:lnTo>
                <a:lnTo>
                  <a:pt x="570047" y="570048"/>
                </a:lnTo>
                <a:lnTo>
                  <a:pt x="0" y="570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282717" y="3557421"/>
            <a:ext cx="596100" cy="596100"/>
          </a:xfrm>
          <a:custGeom>
            <a:avLst/>
            <a:gdLst/>
            <a:ahLst/>
            <a:cxnLst/>
            <a:rect l="l" t="t" r="r" b="b"/>
            <a:pathLst>
              <a:path w="596100" h="596100">
                <a:moveTo>
                  <a:pt x="0" y="0"/>
                </a:moveTo>
                <a:lnTo>
                  <a:pt x="596101" y="0"/>
                </a:lnTo>
                <a:lnTo>
                  <a:pt x="596101" y="596100"/>
                </a:lnTo>
                <a:lnTo>
                  <a:pt x="0" y="5961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282717" y="5711207"/>
            <a:ext cx="596100" cy="596100"/>
          </a:xfrm>
          <a:custGeom>
            <a:avLst/>
            <a:gdLst/>
            <a:ahLst/>
            <a:cxnLst/>
            <a:rect l="l" t="t" r="r" b="b"/>
            <a:pathLst>
              <a:path w="596100" h="596100">
                <a:moveTo>
                  <a:pt x="0" y="0"/>
                </a:moveTo>
                <a:lnTo>
                  <a:pt x="596101" y="0"/>
                </a:lnTo>
                <a:lnTo>
                  <a:pt x="596101" y="596100"/>
                </a:lnTo>
                <a:lnTo>
                  <a:pt x="0" y="5961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283481" y="7865394"/>
            <a:ext cx="594574" cy="570047"/>
          </a:xfrm>
          <a:custGeom>
            <a:avLst/>
            <a:gdLst/>
            <a:ahLst/>
            <a:cxnLst/>
            <a:rect l="l" t="t" r="r" b="b"/>
            <a:pathLst>
              <a:path w="594574" h="570047">
                <a:moveTo>
                  <a:pt x="0" y="0"/>
                </a:moveTo>
                <a:lnTo>
                  <a:pt x="594573" y="0"/>
                </a:lnTo>
                <a:lnTo>
                  <a:pt x="594573" y="570048"/>
                </a:lnTo>
                <a:lnTo>
                  <a:pt x="0" y="570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707232" y="974259"/>
            <a:ext cx="12873535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</a:pPr>
            <a:r>
              <a:rPr lang="en-US" sz="5499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Jak działamy 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393021" y="1872638"/>
            <a:ext cx="7501957" cy="373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2100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Dostarczamy organizatorom turystyki kluczowe usługi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747452" y="3894693"/>
            <a:ext cx="4967923" cy="28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0"/>
              </a:lnSpc>
            </a:pPr>
            <a:r>
              <a:rPr lang="en-US" sz="1600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na Morzu Bałtyckim i Morzu Północnym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747452" y="3490346"/>
            <a:ext cx="4967923" cy="36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000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Połączenia promowe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47452" y="6035854"/>
            <a:ext cx="4967923" cy="28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0"/>
              </a:lnSpc>
            </a:pPr>
            <a:r>
              <a:rPr lang="en-US" sz="1600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Współpracujemy z hotelami w Europie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747452" y="5631506"/>
            <a:ext cx="4967923" cy="36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000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Zakwaterowanie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747452" y="8177014"/>
            <a:ext cx="4967923" cy="28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0"/>
              </a:lnSpc>
            </a:pPr>
            <a:r>
              <a:rPr lang="en-US" sz="1600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W roku 2026 ściśle współpracujemy z PLLLOT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747452" y="7772667"/>
            <a:ext cx="4967923" cy="36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000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Bilety lotnicze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572625" y="3894693"/>
            <a:ext cx="4976187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sz="1600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Możesz u nas zamówić największe atrakcje w popularnych destynacjach w Norwegii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72625" y="3490346"/>
            <a:ext cx="4976187" cy="36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000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Atrakcje turystyczne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572625" y="6035854"/>
            <a:ext cx="4976187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sz="1600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Oszczędzaj czas zamawiając świadczenia poprzez nasz system rezerwacji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572625" y="5631506"/>
            <a:ext cx="4976187" cy="36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000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Polityka jednego okienka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572625" y="8177014"/>
            <a:ext cx="4976187" cy="54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80"/>
              </a:lnSpc>
            </a:pPr>
            <a:r>
              <a:rPr lang="en-US" sz="1600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Znamy rynek touroperatorski od kuchni i dbamy o rzetelność naszej pracy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572625" y="7772667"/>
            <a:ext cx="4976187" cy="36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000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Odpowiedzialne kontraktowanie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0799" y="1221931"/>
            <a:ext cx="16006403" cy="7843137"/>
          </a:xfrm>
          <a:custGeom>
            <a:avLst/>
            <a:gdLst/>
            <a:ahLst/>
            <a:cxnLst/>
            <a:rect l="l" t="t" r="r" b="b"/>
            <a:pathLst>
              <a:path w="16006403" h="7843137">
                <a:moveTo>
                  <a:pt x="0" y="0"/>
                </a:moveTo>
                <a:lnTo>
                  <a:pt x="16006402" y="0"/>
                </a:lnTo>
                <a:lnTo>
                  <a:pt x="16006402" y="7843138"/>
                </a:lnTo>
                <a:lnTo>
                  <a:pt x="0" y="7843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821" y="-217891"/>
            <a:ext cx="18516790" cy="10369402"/>
          </a:xfrm>
          <a:custGeom>
            <a:avLst/>
            <a:gdLst/>
            <a:ahLst/>
            <a:cxnLst/>
            <a:rect l="l" t="t" r="r" b="b"/>
            <a:pathLst>
              <a:path w="18516790" h="10369402">
                <a:moveTo>
                  <a:pt x="0" y="0"/>
                </a:moveTo>
                <a:lnTo>
                  <a:pt x="18516789" y="0"/>
                </a:lnTo>
                <a:lnTo>
                  <a:pt x="18516789" y="10369402"/>
                </a:lnTo>
                <a:lnTo>
                  <a:pt x="0" y="10369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53272">
            <a:off x="12848439" y="-11402733"/>
            <a:ext cx="16197774" cy="16620850"/>
          </a:xfrm>
          <a:custGeom>
            <a:avLst/>
            <a:gdLst/>
            <a:ahLst/>
            <a:cxnLst/>
            <a:rect l="l" t="t" r="r" b="b"/>
            <a:pathLst>
              <a:path w="16197774" h="16620850">
                <a:moveTo>
                  <a:pt x="0" y="0"/>
                </a:moveTo>
                <a:lnTo>
                  <a:pt x="16197774" y="0"/>
                </a:lnTo>
                <a:lnTo>
                  <a:pt x="16197774" y="16620850"/>
                </a:lnTo>
                <a:lnTo>
                  <a:pt x="0" y="166208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223779" y="-33155"/>
            <a:ext cx="17714897" cy="147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endParaRPr lang="en-US" sz="4099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839"/>
              </a:lnSpc>
            </a:pPr>
            <a:endParaRPr lang="en-US" sz="4099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839"/>
              </a:lnSpc>
            </a:pPr>
            <a:endParaRPr lang="en-US" sz="4099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224659" y="1380166"/>
            <a:ext cx="2977146" cy="1122947"/>
          </a:xfrm>
          <a:custGeom>
            <a:avLst/>
            <a:gdLst/>
            <a:ahLst/>
            <a:cxnLst/>
            <a:rect l="l" t="t" r="r" b="b"/>
            <a:pathLst>
              <a:path w="2066540" h="1104660">
                <a:moveTo>
                  <a:pt x="0" y="0"/>
                </a:moveTo>
                <a:lnTo>
                  <a:pt x="2066540" y="0"/>
                </a:lnTo>
                <a:lnTo>
                  <a:pt x="2066540" y="1104660"/>
                </a:lnTo>
                <a:lnTo>
                  <a:pt x="0" y="11046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30923" y="1336411"/>
            <a:ext cx="2744650" cy="1087302"/>
          </a:xfrm>
          <a:custGeom>
            <a:avLst/>
            <a:gdLst/>
            <a:ahLst/>
            <a:cxnLst/>
            <a:rect l="l" t="t" r="r" b="b"/>
            <a:pathLst>
              <a:path w="2066540" h="1104660">
                <a:moveTo>
                  <a:pt x="0" y="0"/>
                </a:moveTo>
                <a:lnTo>
                  <a:pt x="2066541" y="0"/>
                </a:lnTo>
                <a:lnTo>
                  <a:pt x="2066541" y="1104659"/>
                </a:lnTo>
                <a:lnTo>
                  <a:pt x="0" y="11046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3018" y="546526"/>
            <a:ext cx="8474110" cy="157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1"/>
              </a:lnSpc>
            </a:pPr>
            <a:endParaRPr lang="en-US" sz="2979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4171"/>
              </a:lnSpc>
            </a:pPr>
            <a:endParaRPr lang="en-US" sz="2979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4171"/>
              </a:lnSpc>
            </a:pPr>
            <a:r>
              <a:rPr lang="en-US" sz="297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CENA ZA OSOBĘ</a:t>
            </a:r>
            <a:r>
              <a:rPr lang="pl-PL" sz="297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97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– </a:t>
            </a:r>
            <a:r>
              <a:rPr lang="pl-PL" sz="297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od 225</a:t>
            </a:r>
            <a:r>
              <a:rPr lang="en-US" sz="297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EUR</a:t>
            </a:r>
            <a:r>
              <a:rPr lang="en-US" sz="297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89702" y="1085263"/>
            <a:ext cx="9251262" cy="104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66"/>
              </a:lnSpc>
            </a:pPr>
            <a:endParaRPr lang="en-US" sz="2976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just">
              <a:lnSpc>
                <a:spcPts val="4166"/>
              </a:lnSpc>
            </a:pPr>
            <a:r>
              <a:rPr lang="en-US" sz="297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CENA ZA OSOBĘ</a:t>
            </a:r>
            <a:r>
              <a:rPr lang="pl-PL" sz="297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97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– </a:t>
            </a:r>
            <a:r>
              <a:rPr lang="pl-PL" sz="297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od 395 </a:t>
            </a:r>
            <a:r>
              <a:rPr lang="en-US" sz="297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EUR</a:t>
            </a:r>
          </a:p>
        </p:txBody>
      </p:sp>
      <p:sp>
        <p:nvSpPr>
          <p:cNvPr id="10" name="Freeform 10"/>
          <p:cNvSpPr/>
          <p:nvPr/>
        </p:nvSpPr>
        <p:spPr>
          <a:xfrm rot="5400000">
            <a:off x="1804261" y="2983563"/>
            <a:ext cx="1896254" cy="578358"/>
          </a:xfrm>
          <a:custGeom>
            <a:avLst/>
            <a:gdLst/>
            <a:ahLst/>
            <a:cxnLst/>
            <a:rect l="l" t="t" r="r" b="b"/>
            <a:pathLst>
              <a:path w="1896254" h="578358">
                <a:moveTo>
                  <a:pt x="0" y="0"/>
                </a:moveTo>
                <a:lnTo>
                  <a:pt x="1896254" y="0"/>
                </a:lnTo>
                <a:lnTo>
                  <a:pt x="1896254" y="578357"/>
                </a:lnTo>
                <a:lnTo>
                  <a:pt x="0" y="5783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814999" y="6243756"/>
            <a:ext cx="8424917" cy="2732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NOCLEG W HOTELU</a:t>
            </a: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endParaRPr lang="pl-PL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 NOCLEGI W KABINACH 2 OS.WEWNĘTRZYNYCH</a:t>
            </a:r>
            <a:endParaRPr lang="pl-PL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ŚNIADANIA BUFETOWE</a:t>
            </a:r>
          </a:p>
          <a:p>
            <a:pPr marL="511306" lvl="1" indent="-255653" algn="l">
              <a:lnSpc>
                <a:spcPts val="3552"/>
              </a:lnSpc>
              <a:spcBef>
                <a:spcPct val="0"/>
              </a:spcBef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OBIADOKOLACJE BUFETOWE</a:t>
            </a:r>
          </a:p>
          <a:p>
            <a:pPr marL="511306" lvl="1" indent="-255653" algn="l">
              <a:lnSpc>
                <a:spcPts val="3552"/>
              </a:lnSpc>
              <a:spcBef>
                <a:spcPct val="0"/>
              </a:spcBef>
              <a:buFont typeface="Arial"/>
              <a:buChar char="•"/>
            </a:pP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OPŁATA CO2</a:t>
            </a:r>
          </a:p>
          <a:p>
            <a:pPr algn="l">
              <a:lnSpc>
                <a:spcPts val="3552"/>
              </a:lnSpc>
              <a:spcBef>
                <a:spcPct val="0"/>
              </a:spcBef>
            </a:pPr>
            <a:endParaRPr lang="en-US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08753" y="6290038"/>
            <a:ext cx="7944648" cy="2732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NOCLEG W HOTELU</a:t>
            </a: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endParaRPr lang="pl-PL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 NOCLEGI W KABINACH 4 OS.WEWNĘTRZYNYCH</a:t>
            </a:r>
            <a:endParaRPr lang="pl-PL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ŚNIADANIA BUFETOWE</a:t>
            </a:r>
          </a:p>
          <a:p>
            <a:pPr marL="511306" lvl="1" indent="-255653" algn="l">
              <a:lnSpc>
                <a:spcPts val="3552"/>
              </a:lnSpc>
              <a:spcBef>
                <a:spcPct val="0"/>
              </a:spcBef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OBIADOKOLACJE BUFETOWE</a:t>
            </a:r>
          </a:p>
          <a:p>
            <a:pPr marL="511306" lvl="1" indent="-255653" algn="l">
              <a:lnSpc>
                <a:spcPts val="3552"/>
              </a:lnSpc>
              <a:spcBef>
                <a:spcPct val="0"/>
              </a:spcBef>
              <a:buFont typeface="Arial"/>
              <a:buChar char="•"/>
            </a:pP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OPŁATA CO2</a:t>
            </a:r>
          </a:p>
          <a:p>
            <a:pPr algn="l">
              <a:lnSpc>
                <a:spcPts val="3552"/>
              </a:lnSpc>
              <a:spcBef>
                <a:spcPct val="0"/>
              </a:spcBef>
            </a:pPr>
            <a:endParaRPr lang="en-US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3" name="Freeform 13"/>
          <p:cNvSpPr/>
          <p:nvPr/>
        </p:nvSpPr>
        <p:spPr>
          <a:xfrm rot="5400000">
            <a:off x="10749347" y="3057699"/>
            <a:ext cx="1896254" cy="578358"/>
          </a:xfrm>
          <a:custGeom>
            <a:avLst/>
            <a:gdLst/>
            <a:ahLst/>
            <a:cxnLst/>
            <a:rect l="l" t="t" r="r" b="b"/>
            <a:pathLst>
              <a:path w="1896254" h="578358">
                <a:moveTo>
                  <a:pt x="0" y="0"/>
                </a:moveTo>
                <a:lnTo>
                  <a:pt x="1896254" y="0"/>
                </a:lnTo>
                <a:lnTo>
                  <a:pt x="1896254" y="578357"/>
                </a:lnTo>
                <a:lnTo>
                  <a:pt x="0" y="5783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235057" y="4874577"/>
            <a:ext cx="535055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GRUPA OSÓB DOROSŁYCH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103671" y="4874577"/>
            <a:ext cx="4531810" cy="511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GRUPA SZKOLNA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082EA-3D17-3EC8-84B1-00FC23E40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5D6A3C2-8255-4AC2-C838-78E05694023E}"/>
              </a:ext>
            </a:extLst>
          </p:cNvPr>
          <p:cNvSpPr/>
          <p:nvPr/>
        </p:nvSpPr>
        <p:spPr>
          <a:xfrm rot="-3053272">
            <a:off x="12848439" y="-11402733"/>
            <a:ext cx="16197774" cy="16620850"/>
          </a:xfrm>
          <a:custGeom>
            <a:avLst/>
            <a:gdLst/>
            <a:ahLst/>
            <a:cxnLst/>
            <a:rect l="l" t="t" r="r" b="b"/>
            <a:pathLst>
              <a:path w="16197774" h="16620850">
                <a:moveTo>
                  <a:pt x="0" y="0"/>
                </a:moveTo>
                <a:lnTo>
                  <a:pt x="16197774" y="0"/>
                </a:lnTo>
                <a:lnTo>
                  <a:pt x="16197774" y="16620850"/>
                </a:lnTo>
                <a:lnTo>
                  <a:pt x="0" y="166208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B415B06-9E7F-EC7E-FA93-22E67A0B2955}"/>
              </a:ext>
            </a:extLst>
          </p:cNvPr>
          <p:cNvSpPr txBox="1"/>
          <p:nvPr/>
        </p:nvSpPr>
        <p:spPr>
          <a:xfrm>
            <a:off x="-223779" y="-33155"/>
            <a:ext cx="17714897" cy="147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endParaRPr lang="en-US" sz="4099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839"/>
              </a:lnSpc>
            </a:pPr>
            <a:endParaRPr lang="en-US" sz="4099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839"/>
              </a:lnSpc>
            </a:pPr>
            <a:endParaRPr lang="en-US" sz="4099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E5110D2-8F46-534D-0E1F-FD76621B6158}"/>
              </a:ext>
            </a:extLst>
          </p:cNvPr>
          <p:cNvSpPr/>
          <p:nvPr/>
        </p:nvSpPr>
        <p:spPr>
          <a:xfrm>
            <a:off x="12224659" y="1380166"/>
            <a:ext cx="2977146" cy="1122947"/>
          </a:xfrm>
          <a:custGeom>
            <a:avLst/>
            <a:gdLst/>
            <a:ahLst/>
            <a:cxnLst/>
            <a:rect l="l" t="t" r="r" b="b"/>
            <a:pathLst>
              <a:path w="2066540" h="1104660">
                <a:moveTo>
                  <a:pt x="0" y="0"/>
                </a:moveTo>
                <a:lnTo>
                  <a:pt x="2066540" y="0"/>
                </a:lnTo>
                <a:lnTo>
                  <a:pt x="2066540" y="1104660"/>
                </a:lnTo>
                <a:lnTo>
                  <a:pt x="0" y="11046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F4A69A2-855B-0E08-1D55-6F59C1098ED8}"/>
              </a:ext>
            </a:extLst>
          </p:cNvPr>
          <p:cNvSpPr/>
          <p:nvPr/>
        </p:nvSpPr>
        <p:spPr>
          <a:xfrm>
            <a:off x="3430923" y="1336411"/>
            <a:ext cx="2744650" cy="1087302"/>
          </a:xfrm>
          <a:custGeom>
            <a:avLst/>
            <a:gdLst/>
            <a:ahLst/>
            <a:cxnLst/>
            <a:rect l="l" t="t" r="r" b="b"/>
            <a:pathLst>
              <a:path w="2066540" h="1104660">
                <a:moveTo>
                  <a:pt x="0" y="0"/>
                </a:moveTo>
                <a:lnTo>
                  <a:pt x="2066541" y="0"/>
                </a:lnTo>
                <a:lnTo>
                  <a:pt x="2066541" y="1104659"/>
                </a:lnTo>
                <a:lnTo>
                  <a:pt x="0" y="11046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FC902EB-3AB8-8273-7B43-5B634541F213}"/>
              </a:ext>
            </a:extLst>
          </p:cNvPr>
          <p:cNvSpPr txBox="1"/>
          <p:nvPr/>
        </p:nvSpPr>
        <p:spPr>
          <a:xfrm>
            <a:off x="353018" y="546526"/>
            <a:ext cx="8474110" cy="157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1"/>
              </a:lnSpc>
            </a:pPr>
            <a:endParaRPr lang="en-US" sz="2979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4171"/>
              </a:lnSpc>
            </a:pPr>
            <a:endParaRPr lang="en-US" sz="2979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4171"/>
              </a:lnSpc>
            </a:pPr>
            <a:r>
              <a:rPr lang="en-US" sz="297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CENA ZA OSOBĘ</a:t>
            </a:r>
            <a:r>
              <a:rPr lang="pl-PL" sz="297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97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– </a:t>
            </a:r>
            <a:r>
              <a:rPr lang="pl-PL" sz="297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od 220</a:t>
            </a:r>
            <a:r>
              <a:rPr lang="en-US" sz="297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EUR</a:t>
            </a:r>
            <a:r>
              <a:rPr lang="en-US" sz="297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4A80FAA-555C-6A25-303B-A02E2648A93B}"/>
              </a:ext>
            </a:extLst>
          </p:cNvPr>
          <p:cNvSpPr txBox="1"/>
          <p:nvPr/>
        </p:nvSpPr>
        <p:spPr>
          <a:xfrm>
            <a:off x="9189702" y="1085263"/>
            <a:ext cx="9251262" cy="104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66"/>
              </a:lnSpc>
            </a:pPr>
            <a:endParaRPr lang="en-US" sz="2976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just">
              <a:lnSpc>
                <a:spcPts val="4166"/>
              </a:lnSpc>
            </a:pPr>
            <a:r>
              <a:rPr lang="en-US" sz="297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CENA ZA OSOBĘ</a:t>
            </a:r>
            <a:r>
              <a:rPr lang="pl-PL" sz="297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97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– </a:t>
            </a:r>
            <a:r>
              <a:rPr lang="pl-PL" sz="297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od 380</a:t>
            </a:r>
            <a:r>
              <a:rPr lang="en-US" sz="2976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EUR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483D690-E0F9-3212-5BE6-CF9E7FFA93A4}"/>
              </a:ext>
            </a:extLst>
          </p:cNvPr>
          <p:cNvSpPr/>
          <p:nvPr/>
        </p:nvSpPr>
        <p:spPr>
          <a:xfrm rot="5400000">
            <a:off x="1804261" y="2983563"/>
            <a:ext cx="1896254" cy="578358"/>
          </a:xfrm>
          <a:custGeom>
            <a:avLst/>
            <a:gdLst/>
            <a:ahLst/>
            <a:cxnLst/>
            <a:rect l="l" t="t" r="r" b="b"/>
            <a:pathLst>
              <a:path w="1896254" h="578358">
                <a:moveTo>
                  <a:pt x="0" y="0"/>
                </a:moveTo>
                <a:lnTo>
                  <a:pt x="1896254" y="0"/>
                </a:lnTo>
                <a:lnTo>
                  <a:pt x="1896254" y="578357"/>
                </a:lnTo>
                <a:lnTo>
                  <a:pt x="0" y="5783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C7CFEF1-F69E-A49F-3BE7-236C7ED6AF1D}"/>
              </a:ext>
            </a:extLst>
          </p:cNvPr>
          <p:cNvSpPr/>
          <p:nvPr/>
        </p:nvSpPr>
        <p:spPr>
          <a:xfrm rot="5400000">
            <a:off x="10749347" y="3057699"/>
            <a:ext cx="1896254" cy="578358"/>
          </a:xfrm>
          <a:custGeom>
            <a:avLst/>
            <a:gdLst/>
            <a:ahLst/>
            <a:cxnLst/>
            <a:rect l="l" t="t" r="r" b="b"/>
            <a:pathLst>
              <a:path w="1896254" h="578358">
                <a:moveTo>
                  <a:pt x="0" y="0"/>
                </a:moveTo>
                <a:lnTo>
                  <a:pt x="1896254" y="0"/>
                </a:lnTo>
                <a:lnTo>
                  <a:pt x="1896254" y="578357"/>
                </a:lnTo>
                <a:lnTo>
                  <a:pt x="0" y="5783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57DFBAD-D7A0-79EB-D8B9-51E1B70946E9}"/>
              </a:ext>
            </a:extLst>
          </p:cNvPr>
          <p:cNvSpPr txBox="1"/>
          <p:nvPr/>
        </p:nvSpPr>
        <p:spPr>
          <a:xfrm>
            <a:off x="9189702" y="4295005"/>
            <a:ext cx="535055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GRUPA OSÓB DOROSŁYCH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347F3C3-FF1B-EF2D-C451-A34B75848404}"/>
              </a:ext>
            </a:extLst>
          </p:cNvPr>
          <p:cNvSpPr txBox="1"/>
          <p:nvPr/>
        </p:nvSpPr>
        <p:spPr>
          <a:xfrm>
            <a:off x="-103671" y="4874577"/>
            <a:ext cx="4531810" cy="511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GRUPA SZKOLNA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BF57FF0-AEF9-DF0E-FCC7-2F7C62D39AD8}"/>
              </a:ext>
            </a:extLst>
          </p:cNvPr>
          <p:cNvSpPr txBox="1"/>
          <p:nvPr/>
        </p:nvSpPr>
        <p:spPr>
          <a:xfrm>
            <a:off x="208753" y="5558261"/>
            <a:ext cx="7411247" cy="5041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PRZEZMORZE= 220 EUR X 4,2 ZŁ= 925 ZŁ</a:t>
            </a:r>
          </a:p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PILOT </a:t>
            </a:r>
            <a:r>
              <a:rPr lang="pl-PL" sz="2368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5000ZŁ</a:t>
            </a: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/50 OS.= 100 ZŁ</a:t>
            </a:r>
          </a:p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TFG/TFP/UBEZP 50 ZŁ</a:t>
            </a:r>
          </a:p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AUTOKAR 2700 KM X 11 ZŁ= 30000 ZŁ/50 OS.= 600 ZŁ</a:t>
            </a:r>
          </a:p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KABINA I POSIŁKI NAUCZYCIELE I CZĘŚĆ ZAŁOGI= 5000 zł/50 os.= 100 zł</a:t>
            </a:r>
          </a:p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endParaRPr lang="pl-PL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255653" lvl="1">
              <a:lnSpc>
                <a:spcPts val="3552"/>
              </a:lnSpc>
            </a:pPr>
            <a:r>
              <a:rPr lang="pl-PL" sz="3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SUMA: 1775 ZŁ + MARŻA</a:t>
            </a:r>
          </a:p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endParaRPr lang="en-US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552"/>
              </a:lnSpc>
              <a:spcBef>
                <a:spcPct val="0"/>
              </a:spcBef>
            </a:pPr>
            <a:endParaRPr lang="en-US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382DD24A-FF26-CF80-779E-2D2E36CCDC05}"/>
              </a:ext>
            </a:extLst>
          </p:cNvPr>
          <p:cNvSpPr txBox="1"/>
          <p:nvPr/>
        </p:nvSpPr>
        <p:spPr>
          <a:xfrm>
            <a:off x="8305799" y="5558261"/>
            <a:ext cx="7936109" cy="5032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PRZEZMORZE= 380 EUR X 4,2 ZŁ= 1596 ZŁ</a:t>
            </a:r>
          </a:p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PILOT 5000ZŁ/50 OS.= 100 ZŁ</a:t>
            </a:r>
          </a:p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TFG/TFP/UBEZP 50 ZŁ</a:t>
            </a:r>
          </a:p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AUTOKAR 2700 KM X 11 ZŁ= 30000 ZŁ/50 OS.= 600 ZŁ</a:t>
            </a:r>
          </a:p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KABINA I POSIŁKI CZĘŚĆ ZAŁOGI= 600 EUR X 4,2 ZŁ= 2520 ZŁ/50 os.= 50 ZŁ</a:t>
            </a:r>
          </a:p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endParaRPr lang="pl-PL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255653" lvl="1">
              <a:lnSpc>
                <a:spcPts val="3552"/>
              </a:lnSpc>
            </a:pPr>
            <a:r>
              <a:rPr lang="pl-PL" sz="3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SUMA: 2400 ZŁ + MARŻA</a:t>
            </a:r>
          </a:p>
          <a:p>
            <a:pPr marL="511306" lvl="1" indent="-255653">
              <a:lnSpc>
                <a:spcPts val="3552"/>
              </a:lnSpc>
              <a:buFont typeface="Arial"/>
              <a:buChar char="•"/>
            </a:pPr>
            <a:endParaRPr lang="en-US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552"/>
              </a:lnSpc>
              <a:spcBef>
                <a:spcPct val="0"/>
              </a:spcBef>
            </a:pPr>
            <a:endParaRPr lang="en-US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346055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1582" y="1221931"/>
            <a:ext cx="15884835" cy="7843137"/>
          </a:xfrm>
          <a:custGeom>
            <a:avLst/>
            <a:gdLst/>
            <a:ahLst/>
            <a:cxnLst/>
            <a:rect l="l" t="t" r="r" b="b"/>
            <a:pathLst>
              <a:path w="15884835" h="7843137">
                <a:moveTo>
                  <a:pt x="0" y="0"/>
                </a:moveTo>
                <a:lnTo>
                  <a:pt x="15884836" y="0"/>
                </a:lnTo>
                <a:lnTo>
                  <a:pt x="15884836" y="7843138"/>
                </a:lnTo>
                <a:lnTo>
                  <a:pt x="0" y="7843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68454">
            <a:off x="-13782009" y="-4240479"/>
            <a:ext cx="38770097" cy="8480959"/>
          </a:xfrm>
          <a:custGeom>
            <a:avLst/>
            <a:gdLst/>
            <a:ahLst/>
            <a:cxnLst/>
            <a:rect l="l" t="t" r="r" b="b"/>
            <a:pathLst>
              <a:path w="38770097" h="8480959">
                <a:moveTo>
                  <a:pt x="0" y="0"/>
                </a:moveTo>
                <a:lnTo>
                  <a:pt x="38770097" y="0"/>
                </a:lnTo>
                <a:lnTo>
                  <a:pt x="38770097" y="8480958"/>
                </a:lnTo>
                <a:lnTo>
                  <a:pt x="0" y="8480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68454">
            <a:off x="-17214073" y="-4978848"/>
            <a:ext cx="38770097" cy="8480959"/>
          </a:xfrm>
          <a:custGeom>
            <a:avLst/>
            <a:gdLst/>
            <a:ahLst/>
            <a:cxnLst/>
            <a:rect l="l" t="t" r="r" b="b"/>
            <a:pathLst>
              <a:path w="38770097" h="8480959">
                <a:moveTo>
                  <a:pt x="0" y="0"/>
                </a:moveTo>
                <a:lnTo>
                  <a:pt x="38770097" y="0"/>
                </a:lnTo>
                <a:lnTo>
                  <a:pt x="38770097" y="8480958"/>
                </a:lnTo>
                <a:lnTo>
                  <a:pt x="0" y="8480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483514" y="3454716"/>
            <a:ext cx="334247" cy="334247"/>
            <a:chOff x="0" y="0"/>
            <a:chExt cx="102018" cy="1020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018" cy="102018"/>
            </a:xfrm>
            <a:custGeom>
              <a:avLst/>
              <a:gdLst/>
              <a:ahLst/>
              <a:cxnLst/>
              <a:rect l="l" t="t" r="r" b="b"/>
              <a:pathLst>
                <a:path w="102018" h="102018">
                  <a:moveTo>
                    <a:pt x="51009" y="0"/>
                  </a:moveTo>
                  <a:lnTo>
                    <a:pt x="51009" y="0"/>
                  </a:lnTo>
                  <a:cubicBezTo>
                    <a:pt x="79181" y="0"/>
                    <a:pt x="102018" y="22838"/>
                    <a:pt x="102018" y="51009"/>
                  </a:cubicBezTo>
                  <a:lnTo>
                    <a:pt x="102018" y="51009"/>
                  </a:lnTo>
                  <a:cubicBezTo>
                    <a:pt x="102018" y="79181"/>
                    <a:pt x="79181" y="102018"/>
                    <a:pt x="51009" y="102018"/>
                  </a:cubicBezTo>
                  <a:lnTo>
                    <a:pt x="51009" y="102018"/>
                  </a:lnTo>
                  <a:cubicBezTo>
                    <a:pt x="22838" y="102018"/>
                    <a:pt x="0" y="79181"/>
                    <a:pt x="0" y="51009"/>
                  </a:cubicBezTo>
                  <a:lnTo>
                    <a:pt x="0" y="51009"/>
                  </a:lnTo>
                  <a:cubicBezTo>
                    <a:pt x="0" y="22838"/>
                    <a:pt x="22838" y="0"/>
                    <a:pt x="51009" y="0"/>
                  </a:cubicBezTo>
                  <a:close/>
                </a:path>
              </a:pathLst>
            </a:custGeom>
            <a:solidFill>
              <a:srgbClr val="39509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02018" cy="149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483515" y="8164761"/>
            <a:ext cx="334247" cy="334247"/>
            <a:chOff x="0" y="0"/>
            <a:chExt cx="102018" cy="1020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2018" cy="102018"/>
            </a:xfrm>
            <a:custGeom>
              <a:avLst/>
              <a:gdLst/>
              <a:ahLst/>
              <a:cxnLst/>
              <a:rect l="l" t="t" r="r" b="b"/>
              <a:pathLst>
                <a:path w="102018" h="102018">
                  <a:moveTo>
                    <a:pt x="51009" y="0"/>
                  </a:moveTo>
                  <a:lnTo>
                    <a:pt x="51009" y="0"/>
                  </a:lnTo>
                  <a:cubicBezTo>
                    <a:pt x="79181" y="0"/>
                    <a:pt x="102018" y="22838"/>
                    <a:pt x="102018" y="51009"/>
                  </a:cubicBezTo>
                  <a:lnTo>
                    <a:pt x="102018" y="51009"/>
                  </a:lnTo>
                  <a:cubicBezTo>
                    <a:pt x="102018" y="79181"/>
                    <a:pt x="79181" y="102018"/>
                    <a:pt x="51009" y="102018"/>
                  </a:cubicBezTo>
                  <a:lnTo>
                    <a:pt x="51009" y="102018"/>
                  </a:lnTo>
                  <a:cubicBezTo>
                    <a:pt x="22838" y="102018"/>
                    <a:pt x="0" y="79181"/>
                    <a:pt x="0" y="51009"/>
                  </a:cubicBezTo>
                  <a:lnTo>
                    <a:pt x="0" y="51009"/>
                  </a:lnTo>
                  <a:cubicBezTo>
                    <a:pt x="0" y="22838"/>
                    <a:pt x="22838" y="0"/>
                    <a:pt x="51009" y="0"/>
                  </a:cubicBezTo>
                  <a:close/>
                </a:path>
              </a:pathLst>
            </a:custGeom>
            <a:solidFill>
              <a:srgbClr val="B5CFE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02018" cy="149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33498" y="6586988"/>
            <a:ext cx="334247" cy="334247"/>
            <a:chOff x="0" y="0"/>
            <a:chExt cx="102018" cy="1020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2018" cy="102018"/>
            </a:xfrm>
            <a:custGeom>
              <a:avLst/>
              <a:gdLst/>
              <a:ahLst/>
              <a:cxnLst/>
              <a:rect l="l" t="t" r="r" b="b"/>
              <a:pathLst>
                <a:path w="102018" h="102018">
                  <a:moveTo>
                    <a:pt x="51009" y="0"/>
                  </a:moveTo>
                  <a:lnTo>
                    <a:pt x="51009" y="0"/>
                  </a:lnTo>
                  <a:cubicBezTo>
                    <a:pt x="79181" y="0"/>
                    <a:pt x="102018" y="22838"/>
                    <a:pt x="102018" y="51009"/>
                  </a:cubicBezTo>
                  <a:lnTo>
                    <a:pt x="102018" y="51009"/>
                  </a:lnTo>
                  <a:cubicBezTo>
                    <a:pt x="102018" y="79181"/>
                    <a:pt x="79181" y="102018"/>
                    <a:pt x="51009" y="102018"/>
                  </a:cubicBezTo>
                  <a:lnTo>
                    <a:pt x="51009" y="102018"/>
                  </a:lnTo>
                  <a:cubicBezTo>
                    <a:pt x="22838" y="102018"/>
                    <a:pt x="0" y="79181"/>
                    <a:pt x="0" y="51009"/>
                  </a:cubicBezTo>
                  <a:lnTo>
                    <a:pt x="0" y="51009"/>
                  </a:lnTo>
                  <a:cubicBezTo>
                    <a:pt x="0" y="22838"/>
                    <a:pt x="22838" y="0"/>
                    <a:pt x="51009" y="0"/>
                  </a:cubicBezTo>
                  <a:close/>
                </a:path>
              </a:pathLst>
            </a:custGeom>
            <a:solidFill>
              <a:srgbClr val="D3DA7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02018" cy="149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483515" y="5032489"/>
            <a:ext cx="334247" cy="334247"/>
            <a:chOff x="0" y="0"/>
            <a:chExt cx="102018" cy="1020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2018" cy="102018"/>
            </a:xfrm>
            <a:custGeom>
              <a:avLst/>
              <a:gdLst/>
              <a:ahLst/>
              <a:cxnLst/>
              <a:rect l="l" t="t" r="r" b="b"/>
              <a:pathLst>
                <a:path w="102018" h="102018">
                  <a:moveTo>
                    <a:pt x="51009" y="0"/>
                  </a:moveTo>
                  <a:lnTo>
                    <a:pt x="51009" y="0"/>
                  </a:lnTo>
                  <a:cubicBezTo>
                    <a:pt x="79181" y="0"/>
                    <a:pt x="102018" y="22838"/>
                    <a:pt x="102018" y="51009"/>
                  </a:cubicBezTo>
                  <a:lnTo>
                    <a:pt x="102018" y="51009"/>
                  </a:lnTo>
                  <a:cubicBezTo>
                    <a:pt x="102018" y="79181"/>
                    <a:pt x="79181" y="102018"/>
                    <a:pt x="51009" y="102018"/>
                  </a:cubicBezTo>
                  <a:lnTo>
                    <a:pt x="51009" y="102018"/>
                  </a:lnTo>
                  <a:cubicBezTo>
                    <a:pt x="22838" y="102018"/>
                    <a:pt x="0" y="79181"/>
                    <a:pt x="0" y="51009"/>
                  </a:cubicBezTo>
                  <a:lnTo>
                    <a:pt x="0" y="51009"/>
                  </a:lnTo>
                  <a:cubicBezTo>
                    <a:pt x="0" y="22838"/>
                    <a:pt x="22838" y="0"/>
                    <a:pt x="51009" y="0"/>
                  </a:cubicBezTo>
                  <a:close/>
                </a:path>
              </a:pathLst>
            </a:custGeom>
            <a:solidFill>
              <a:srgbClr val="649AD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02018" cy="149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8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8700" y="1220252"/>
            <a:ext cx="7955890" cy="7846496"/>
          </a:xfrm>
          <a:custGeom>
            <a:avLst/>
            <a:gdLst/>
            <a:ahLst/>
            <a:cxnLst/>
            <a:rect l="l" t="t" r="r" b="b"/>
            <a:pathLst>
              <a:path w="7955890" h="7846496">
                <a:moveTo>
                  <a:pt x="0" y="0"/>
                </a:moveTo>
                <a:lnTo>
                  <a:pt x="7955890" y="0"/>
                </a:lnTo>
                <a:lnTo>
                  <a:pt x="7955890" y="7846496"/>
                </a:lnTo>
                <a:lnTo>
                  <a:pt x="0" y="78464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468454">
            <a:off x="1737837" y="-3020227"/>
            <a:ext cx="38770097" cy="8480959"/>
          </a:xfrm>
          <a:custGeom>
            <a:avLst/>
            <a:gdLst/>
            <a:ahLst/>
            <a:cxnLst/>
            <a:rect l="l" t="t" r="r" b="b"/>
            <a:pathLst>
              <a:path w="38770097" h="8480959">
                <a:moveTo>
                  <a:pt x="0" y="0"/>
                </a:moveTo>
                <a:lnTo>
                  <a:pt x="38770097" y="0"/>
                </a:lnTo>
                <a:lnTo>
                  <a:pt x="38770097" y="8480958"/>
                </a:lnTo>
                <a:lnTo>
                  <a:pt x="0" y="8480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18344" y="2242744"/>
            <a:ext cx="1281485" cy="930679"/>
          </a:xfrm>
          <a:custGeom>
            <a:avLst/>
            <a:gdLst/>
            <a:ahLst/>
            <a:cxnLst/>
            <a:rect l="l" t="t" r="r" b="b"/>
            <a:pathLst>
              <a:path w="1281485" h="930679">
                <a:moveTo>
                  <a:pt x="0" y="0"/>
                </a:moveTo>
                <a:lnTo>
                  <a:pt x="1281485" y="0"/>
                </a:lnTo>
                <a:lnTo>
                  <a:pt x="1281485" y="930679"/>
                </a:lnTo>
                <a:lnTo>
                  <a:pt x="0" y="9306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573903">
            <a:off x="1259189" y="5775611"/>
            <a:ext cx="2288319" cy="1518872"/>
          </a:xfrm>
          <a:custGeom>
            <a:avLst/>
            <a:gdLst/>
            <a:ahLst/>
            <a:cxnLst/>
            <a:rect l="l" t="t" r="r" b="b"/>
            <a:pathLst>
              <a:path w="2288319" h="1518872">
                <a:moveTo>
                  <a:pt x="0" y="0"/>
                </a:moveTo>
                <a:lnTo>
                  <a:pt x="2288319" y="0"/>
                </a:lnTo>
                <a:lnTo>
                  <a:pt x="2288319" y="1518871"/>
                </a:lnTo>
                <a:lnTo>
                  <a:pt x="0" y="15188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006254" y="6989067"/>
            <a:ext cx="893437" cy="1256151"/>
          </a:xfrm>
          <a:custGeom>
            <a:avLst/>
            <a:gdLst/>
            <a:ahLst/>
            <a:cxnLst/>
            <a:rect l="l" t="t" r="r" b="b"/>
            <a:pathLst>
              <a:path w="893437" h="1256151">
                <a:moveTo>
                  <a:pt x="0" y="0"/>
                </a:moveTo>
                <a:lnTo>
                  <a:pt x="893437" y="0"/>
                </a:lnTo>
                <a:lnTo>
                  <a:pt x="893437" y="1256150"/>
                </a:lnTo>
                <a:lnTo>
                  <a:pt x="0" y="12561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885344" y="3029778"/>
            <a:ext cx="1399429" cy="1310215"/>
          </a:xfrm>
          <a:custGeom>
            <a:avLst/>
            <a:gdLst/>
            <a:ahLst/>
            <a:cxnLst/>
            <a:rect l="l" t="t" r="r" b="b"/>
            <a:pathLst>
              <a:path w="1399429" h="1310215">
                <a:moveTo>
                  <a:pt x="0" y="0"/>
                </a:moveTo>
                <a:lnTo>
                  <a:pt x="1399429" y="0"/>
                </a:lnTo>
                <a:lnTo>
                  <a:pt x="1399429" y="1310216"/>
                </a:lnTo>
                <a:lnTo>
                  <a:pt x="0" y="13102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421938" y="781050"/>
            <a:ext cx="7104062" cy="151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Wszystko w jednym miejscu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421937" y="2334703"/>
            <a:ext cx="7104063" cy="373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System rezerwacji, który pokochasz!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80911" y="3403880"/>
            <a:ext cx="2265613" cy="42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338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Promy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80911" y="8178542"/>
            <a:ext cx="2265613" cy="42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338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Bilety lotnicze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480911" y="6586988"/>
            <a:ext cx="2265613" cy="42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338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Atrakcje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480911" y="4995434"/>
            <a:ext cx="2265613" cy="42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338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Hotele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">
            <a:extLst>
              <a:ext uri="{FF2B5EF4-FFF2-40B4-BE49-F238E27FC236}">
                <a16:creationId xmlns:a16="http://schemas.microsoft.com/office/drawing/2014/main" id="{A5B2EEC3-1A0D-26F1-4EAF-39B42CC9895E}"/>
              </a:ext>
            </a:extLst>
          </p:cNvPr>
          <p:cNvSpPr/>
          <p:nvPr/>
        </p:nvSpPr>
        <p:spPr>
          <a:xfrm>
            <a:off x="4371360" y="2975297"/>
            <a:ext cx="2962316" cy="1206434"/>
          </a:xfrm>
          <a:custGeom>
            <a:avLst/>
            <a:gdLst/>
            <a:ahLst/>
            <a:cxnLst/>
            <a:rect l="l" t="t" r="r" b="b"/>
            <a:pathLst>
              <a:path w="2066540" h="1104660">
                <a:moveTo>
                  <a:pt x="0" y="0"/>
                </a:moveTo>
                <a:lnTo>
                  <a:pt x="2066541" y="0"/>
                </a:lnTo>
                <a:lnTo>
                  <a:pt x="2066541" y="1104659"/>
                </a:lnTo>
                <a:lnTo>
                  <a:pt x="0" y="11046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-3053272">
            <a:off x="12848439" y="-11402733"/>
            <a:ext cx="16197774" cy="16620850"/>
          </a:xfrm>
          <a:custGeom>
            <a:avLst/>
            <a:gdLst/>
            <a:ahLst/>
            <a:cxnLst/>
            <a:rect l="l" t="t" r="r" b="b"/>
            <a:pathLst>
              <a:path w="16197774" h="16620850">
                <a:moveTo>
                  <a:pt x="0" y="0"/>
                </a:moveTo>
                <a:lnTo>
                  <a:pt x="16197774" y="0"/>
                </a:lnTo>
                <a:lnTo>
                  <a:pt x="16197774" y="16620850"/>
                </a:lnTo>
                <a:lnTo>
                  <a:pt x="0" y="166208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84155" y="422609"/>
            <a:ext cx="14211805" cy="151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6"/>
              </a:lnSpc>
            </a:pPr>
            <a:endParaRPr lang="en-US" sz="3297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956"/>
              </a:lnSpc>
            </a:pPr>
            <a:endParaRPr lang="en-US" sz="3297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956"/>
              </a:lnSpc>
            </a:pPr>
            <a:endParaRPr lang="en-US" sz="3297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33144" y="6425999"/>
            <a:ext cx="8610600" cy="3194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NOCLEGI W KABINACH 2 OS. WEWNĘTRZYNYCH</a:t>
            </a:r>
            <a:endParaRPr lang="pl-PL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NOCLEG W </a:t>
            </a: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KOPNEHADZE W HOTELU SCANDIC LUB THON HOTEL</a:t>
            </a:r>
            <a:endParaRPr lang="en-US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 </a:t>
            </a: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ŚNIADANIA </a:t>
            </a:r>
            <a:endParaRPr lang="pl-PL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pl-PL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OBIADOKOLACJE </a:t>
            </a:r>
            <a:endParaRPr lang="pl-PL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en-US" sz="2368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OPŁATA Co2</a:t>
            </a:r>
          </a:p>
          <a:p>
            <a:pPr algn="l">
              <a:lnSpc>
                <a:spcPts val="3552"/>
              </a:lnSpc>
              <a:spcBef>
                <a:spcPct val="0"/>
              </a:spcBef>
            </a:pPr>
            <a:endParaRPr lang="en-US" sz="2368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38475B1-CE6D-7F5C-072E-AAB846AB7FCA}"/>
              </a:ext>
            </a:extLst>
          </p:cNvPr>
          <p:cNvSpPr txBox="1"/>
          <p:nvPr/>
        </p:nvSpPr>
        <p:spPr>
          <a:xfrm>
            <a:off x="7744952" y="2396891"/>
            <a:ext cx="8610600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40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GRUPA OSÓB DOROSŁYCH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9734DDF-871B-CDCB-4AF0-1D0E8852846C}"/>
              </a:ext>
            </a:extLst>
          </p:cNvPr>
          <p:cNvSpPr txBox="1"/>
          <p:nvPr/>
        </p:nvSpPr>
        <p:spPr>
          <a:xfrm>
            <a:off x="85962" y="6379801"/>
            <a:ext cx="8155898" cy="328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pl-PL" sz="237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  <a:r>
              <a:rPr lang="en-US" sz="237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NOCLEGI W KABINACH 4 OS.WEWNĘTRZYNYCH</a:t>
            </a:r>
            <a:endParaRPr lang="pl-PL" sz="2370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pl-PL" sz="237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NOCLEG W KOPENHADZE W POKOJU WIELOOSOBOWYM W OBIEKCIE SIECI HOTELI I HOSTELI </a:t>
            </a:r>
            <a:r>
              <a:rPr lang="pl-PL" sz="237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A&amp;O</a:t>
            </a:r>
            <a:endParaRPr lang="en-US" sz="237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pl-PL" sz="237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  <a:r>
              <a:rPr lang="en-US" sz="237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ŚNIADANIA </a:t>
            </a:r>
            <a:endParaRPr lang="pl-PL" sz="2370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pl-PL" sz="237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  <a:r>
              <a:rPr lang="en-US" sz="237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OBIADOKOLACJE </a:t>
            </a:r>
            <a:endParaRPr lang="pl-PL" sz="2370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11306" lvl="1" indent="-255653" algn="l">
              <a:lnSpc>
                <a:spcPts val="3552"/>
              </a:lnSpc>
              <a:buFont typeface="Arial"/>
              <a:buChar char="•"/>
            </a:pPr>
            <a:r>
              <a:rPr lang="en-US" sz="237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OPŁATA CO2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219356F2-F0C2-F3FE-9A84-2A9114AE1E76}"/>
              </a:ext>
            </a:extLst>
          </p:cNvPr>
          <p:cNvSpPr/>
          <p:nvPr/>
        </p:nvSpPr>
        <p:spPr>
          <a:xfrm>
            <a:off x="12504004" y="3027281"/>
            <a:ext cx="3003788" cy="1102467"/>
          </a:xfrm>
          <a:custGeom>
            <a:avLst/>
            <a:gdLst/>
            <a:ahLst/>
            <a:cxnLst/>
            <a:rect l="l" t="t" r="r" b="b"/>
            <a:pathLst>
              <a:path w="2066540" h="1104660">
                <a:moveTo>
                  <a:pt x="0" y="0"/>
                </a:moveTo>
                <a:lnTo>
                  <a:pt x="2066541" y="0"/>
                </a:lnTo>
                <a:lnTo>
                  <a:pt x="2066541" y="1104659"/>
                </a:lnTo>
                <a:lnTo>
                  <a:pt x="0" y="11046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68DE6088-6F81-3C82-D504-F72EBAA75136}"/>
              </a:ext>
            </a:extLst>
          </p:cNvPr>
          <p:cNvSpPr/>
          <p:nvPr/>
        </p:nvSpPr>
        <p:spPr>
          <a:xfrm rot="5400000">
            <a:off x="11279848" y="5012115"/>
            <a:ext cx="1896254" cy="578358"/>
          </a:xfrm>
          <a:custGeom>
            <a:avLst/>
            <a:gdLst/>
            <a:ahLst/>
            <a:cxnLst/>
            <a:rect l="l" t="t" r="r" b="b"/>
            <a:pathLst>
              <a:path w="1896254" h="578358">
                <a:moveTo>
                  <a:pt x="0" y="0"/>
                </a:moveTo>
                <a:lnTo>
                  <a:pt x="1896254" y="0"/>
                </a:lnTo>
                <a:lnTo>
                  <a:pt x="1896254" y="578357"/>
                </a:lnTo>
                <a:lnTo>
                  <a:pt x="0" y="5783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9E4A1CB-C6AA-012A-6D5F-5E9537E3E092}"/>
              </a:ext>
            </a:extLst>
          </p:cNvPr>
          <p:cNvSpPr/>
          <p:nvPr/>
        </p:nvSpPr>
        <p:spPr>
          <a:xfrm rot="5400000">
            <a:off x="2346911" y="4739102"/>
            <a:ext cx="1896254" cy="578358"/>
          </a:xfrm>
          <a:custGeom>
            <a:avLst/>
            <a:gdLst/>
            <a:ahLst/>
            <a:cxnLst/>
            <a:rect l="l" t="t" r="r" b="b"/>
            <a:pathLst>
              <a:path w="1896254" h="578358">
                <a:moveTo>
                  <a:pt x="0" y="0"/>
                </a:moveTo>
                <a:lnTo>
                  <a:pt x="1896254" y="0"/>
                </a:lnTo>
                <a:lnTo>
                  <a:pt x="1896254" y="578357"/>
                </a:lnTo>
                <a:lnTo>
                  <a:pt x="0" y="5783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2B71745-6936-BFBA-EE99-D91EAD4552E6}"/>
              </a:ext>
            </a:extLst>
          </p:cNvPr>
          <p:cNvSpPr txBox="1"/>
          <p:nvPr/>
        </p:nvSpPr>
        <p:spPr>
          <a:xfrm>
            <a:off x="-1722002" y="2402898"/>
            <a:ext cx="8815664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40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GRUPA</a:t>
            </a:r>
            <a:r>
              <a:rPr lang="pl-PL" sz="40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SZKOLNA</a:t>
            </a:r>
            <a:endParaRPr lang="en-US" sz="4000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0CC8C53-B265-72A8-84BD-6EDD126FB1C0}"/>
              </a:ext>
            </a:extLst>
          </p:cNvPr>
          <p:cNvSpPr txBox="1"/>
          <p:nvPr/>
        </p:nvSpPr>
        <p:spPr>
          <a:xfrm>
            <a:off x="8568098" y="3289724"/>
            <a:ext cx="760314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166"/>
              </a:lnSpc>
            </a:pPr>
            <a:r>
              <a:rPr lang="en-US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CENA ZA OSOBĘ</a:t>
            </a:r>
            <a:r>
              <a:rPr lang="pl-PL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– </a:t>
            </a:r>
            <a:r>
              <a:rPr lang="pl-PL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od 285 </a:t>
            </a:r>
            <a:r>
              <a:rPr lang="en-US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EUR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594AF14-EC32-9C5C-F91D-04AD1CE00DAB}"/>
              </a:ext>
            </a:extLst>
          </p:cNvPr>
          <p:cNvSpPr txBox="1"/>
          <p:nvPr/>
        </p:nvSpPr>
        <p:spPr>
          <a:xfrm>
            <a:off x="424820" y="3263043"/>
            <a:ext cx="732072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166"/>
              </a:lnSpc>
            </a:pPr>
            <a:r>
              <a:rPr lang="en-US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CENA ZA OSOB</a:t>
            </a:r>
            <a:r>
              <a:rPr lang="pl-PL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Ę </a:t>
            </a:r>
            <a:r>
              <a:rPr lang="en-US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– </a:t>
            </a:r>
            <a:r>
              <a:rPr lang="pl-PL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od 210</a:t>
            </a:r>
            <a:r>
              <a:rPr lang="en-US" sz="36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EUR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1ECE274-E3E7-9DC8-3285-6D9E51DFF437}"/>
              </a:ext>
            </a:extLst>
          </p:cNvPr>
          <p:cNvSpPr txBox="1"/>
          <p:nvPr/>
        </p:nvSpPr>
        <p:spPr>
          <a:xfrm>
            <a:off x="762000" y="661798"/>
            <a:ext cx="16078199" cy="1280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79"/>
              </a:lnSpc>
            </a:pPr>
            <a:r>
              <a:rPr lang="pl-PL" sz="54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ŚWINOUJŚCIE – MALMO – KOPENHAGA – YSTAD - MALMO</a:t>
            </a:r>
            <a:endParaRPr lang="en-US" sz="5400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9389" y="1349518"/>
            <a:ext cx="15329222" cy="7587965"/>
          </a:xfrm>
          <a:custGeom>
            <a:avLst/>
            <a:gdLst/>
            <a:ahLst/>
            <a:cxnLst/>
            <a:rect l="l" t="t" r="r" b="b"/>
            <a:pathLst>
              <a:path w="15329222" h="7587965">
                <a:moveTo>
                  <a:pt x="0" y="0"/>
                </a:moveTo>
                <a:lnTo>
                  <a:pt x="15329222" y="0"/>
                </a:lnTo>
                <a:lnTo>
                  <a:pt x="15329222" y="7587964"/>
                </a:lnTo>
                <a:lnTo>
                  <a:pt x="0" y="7587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1430" y="1188256"/>
            <a:ext cx="16185140" cy="7910487"/>
          </a:xfrm>
          <a:custGeom>
            <a:avLst/>
            <a:gdLst/>
            <a:ahLst/>
            <a:cxnLst/>
            <a:rect l="l" t="t" r="r" b="b"/>
            <a:pathLst>
              <a:path w="16185140" h="7910487">
                <a:moveTo>
                  <a:pt x="0" y="0"/>
                </a:moveTo>
                <a:lnTo>
                  <a:pt x="16185140" y="0"/>
                </a:lnTo>
                <a:lnTo>
                  <a:pt x="16185140" y="7910488"/>
                </a:lnTo>
                <a:lnTo>
                  <a:pt x="0" y="7910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000375"/>
            <a:ext cx="16230600" cy="728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9"/>
              </a:lnSpc>
            </a:pPr>
            <a:r>
              <a:rPr lang="en-US" sz="15999" spc="591">
                <a:solidFill>
                  <a:srgbClr val="F9F5F0"/>
                </a:solidFill>
                <a:latin typeface="Alata"/>
                <a:ea typeface="Alata"/>
                <a:cs typeface="Alata"/>
                <a:sym typeface="Alata"/>
              </a:rPr>
              <a:t>Norwegia samolotem 2026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6861" y="684059"/>
            <a:ext cx="16230600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5574B3"/>
                </a:solidFill>
                <a:latin typeface="Bantayog"/>
                <a:ea typeface="Bantayog"/>
                <a:cs typeface="Bantayog"/>
                <a:sym typeface="Bantayog"/>
              </a:rPr>
              <a:t>Nowy hit dla Twojego biura</a:t>
            </a:r>
          </a:p>
          <a:p>
            <a:pPr algn="ctr">
              <a:lnSpc>
                <a:spcPts val="7000"/>
              </a:lnSpc>
            </a:pPr>
            <a:endParaRPr lang="en-US" sz="5000">
              <a:solidFill>
                <a:srgbClr val="5574B3"/>
              </a:solidFill>
              <a:latin typeface="Bantayog"/>
              <a:ea typeface="Bantayog"/>
              <a:cs typeface="Bantayog"/>
              <a:sym typeface="Bantayog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625821" y="0"/>
            <a:ext cx="9662179" cy="10287000"/>
            <a:chOff x="0" y="0"/>
            <a:chExt cx="7620000" cy="8112760"/>
          </a:xfrm>
        </p:grpSpPr>
        <p:sp>
          <p:nvSpPr>
            <p:cNvPr id="5" name="Freeform 5"/>
            <p:cNvSpPr/>
            <p:nvPr/>
          </p:nvSpPr>
          <p:spPr>
            <a:xfrm>
              <a:off x="6271260" y="5450840"/>
              <a:ext cx="1223010" cy="2536190"/>
            </a:xfrm>
            <a:custGeom>
              <a:avLst/>
              <a:gdLst/>
              <a:ahLst/>
              <a:cxnLst/>
              <a:rect l="l" t="t" r="r" b="b"/>
              <a:pathLst>
                <a:path w="1223010" h="2536190">
                  <a:moveTo>
                    <a:pt x="0" y="0"/>
                  </a:moveTo>
                  <a:lnTo>
                    <a:pt x="1223010" y="0"/>
                  </a:lnTo>
                  <a:lnTo>
                    <a:pt x="122301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2"/>
              <a:stretch>
                <a:fillRect l="-105626" r="-10562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992120" y="2788920"/>
              <a:ext cx="4500880" cy="2534920"/>
            </a:xfrm>
            <a:custGeom>
              <a:avLst/>
              <a:gdLst/>
              <a:ahLst/>
              <a:cxnLst/>
              <a:rect l="l" t="t" r="r" b="b"/>
              <a:pathLst>
                <a:path w="4500880" h="2534920">
                  <a:moveTo>
                    <a:pt x="4500880" y="0"/>
                  </a:moveTo>
                  <a:lnTo>
                    <a:pt x="0" y="0"/>
                  </a:lnTo>
                  <a:lnTo>
                    <a:pt x="0" y="2534920"/>
                  </a:lnTo>
                  <a:lnTo>
                    <a:pt x="4500880" y="2534920"/>
                  </a:lnTo>
                  <a:close/>
                </a:path>
              </a:pathLst>
            </a:custGeom>
            <a:blipFill>
              <a:blip r:embed="rId3"/>
              <a:stretch>
                <a:fillRect t="-16502" b="-1650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00" y="5450840"/>
              <a:ext cx="1959610" cy="2536190"/>
            </a:xfrm>
            <a:custGeom>
              <a:avLst/>
              <a:gdLst/>
              <a:ahLst/>
              <a:cxnLst/>
              <a:rect l="l" t="t" r="r" b="b"/>
              <a:pathLst>
                <a:path w="1959610" h="2536190">
                  <a:moveTo>
                    <a:pt x="0" y="0"/>
                  </a:moveTo>
                  <a:lnTo>
                    <a:pt x="1959610" y="0"/>
                  </a:lnTo>
                  <a:lnTo>
                    <a:pt x="195961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4"/>
              <a:stretch>
                <a:fillRect l="-47128" r="-4712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27000" y="2788920"/>
              <a:ext cx="2739390" cy="2534920"/>
            </a:xfrm>
            <a:custGeom>
              <a:avLst/>
              <a:gdLst/>
              <a:ahLst/>
              <a:cxnLst/>
              <a:rect l="l" t="t" r="r" b="b"/>
              <a:pathLst>
                <a:path w="2739390" h="2534920">
                  <a:moveTo>
                    <a:pt x="2086610" y="2534920"/>
                  </a:moveTo>
                  <a:lnTo>
                    <a:pt x="2739390" y="2534920"/>
                  </a:lnTo>
                  <a:lnTo>
                    <a:pt x="2739390" y="0"/>
                  </a:lnTo>
                  <a:lnTo>
                    <a:pt x="0" y="0"/>
                  </a:lnTo>
                  <a:lnTo>
                    <a:pt x="0" y="2534920"/>
                  </a:lnTo>
                  <a:lnTo>
                    <a:pt x="1959610" y="2534920"/>
                  </a:lnTo>
                  <a:close/>
                </a:path>
              </a:pathLst>
            </a:custGeom>
            <a:blipFill>
              <a:blip r:embed="rId5"/>
              <a:stretch>
                <a:fillRect t="-4033" b="-403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27000" y="127000"/>
              <a:ext cx="1854200" cy="2536190"/>
            </a:xfrm>
            <a:custGeom>
              <a:avLst/>
              <a:gdLst/>
              <a:ahLst/>
              <a:cxnLst/>
              <a:rect l="l" t="t" r="r" b="b"/>
              <a:pathLst>
                <a:path w="1854200" h="2536190">
                  <a:moveTo>
                    <a:pt x="0" y="0"/>
                  </a:moveTo>
                  <a:lnTo>
                    <a:pt x="1854200" y="0"/>
                  </a:lnTo>
                  <a:lnTo>
                    <a:pt x="185420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6"/>
              <a:stretch>
                <a:fillRect l="-52649" r="-5264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306060" y="127000"/>
              <a:ext cx="2186940" cy="2536190"/>
            </a:xfrm>
            <a:custGeom>
              <a:avLst/>
              <a:gdLst/>
              <a:ahLst/>
              <a:cxnLst/>
              <a:rect l="l" t="t" r="r" b="b"/>
              <a:pathLst>
                <a:path w="2186940" h="2536190">
                  <a:moveTo>
                    <a:pt x="0" y="0"/>
                  </a:moveTo>
                  <a:lnTo>
                    <a:pt x="2186940" y="0"/>
                  </a:lnTo>
                  <a:lnTo>
                    <a:pt x="218694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7"/>
              <a:stretch>
                <a:fillRect l="-37031" r="-3703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213610" y="5450840"/>
              <a:ext cx="3930650" cy="2534920"/>
            </a:xfrm>
            <a:custGeom>
              <a:avLst/>
              <a:gdLst/>
              <a:ahLst/>
              <a:cxnLst/>
              <a:rect l="l" t="t" r="r" b="b"/>
              <a:pathLst>
                <a:path w="3930650" h="2534920">
                  <a:moveTo>
                    <a:pt x="3930650" y="0"/>
                  </a:moveTo>
                  <a:lnTo>
                    <a:pt x="0" y="0"/>
                  </a:lnTo>
                  <a:lnTo>
                    <a:pt x="0" y="2534921"/>
                  </a:lnTo>
                  <a:lnTo>
                    <a:pt x="3930650" y="2534921"/>
                  </a:lnTo>
                  <a:close/>
                </a:path>
              </a:pathLst>
            </a:custGeom>
            <a:blipFill>
              <a:blip r:embed="rId8"/>
              <a:stretch>
                <a:fillRect l="-8495" r="-849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106930" y="127000"/>
              <a:ext cx="3073400" cy="2534920"/>
            </a:xfrm>
            <a:custGeom>
              <a:avLst/>
              <a:gdLst/>
              <a:ahLst/>
              <a:cxnLst/>
              <a:rect l="l" t="t" r="r" b="b"/>
              <a:pathLst>
                <a:path w="3073400" h="2534920">
                  <a:moveTo>
                    <a:pt x="885190" y="2534920"/>
                  </a:moveTo>
                  <a:lnTo>
                    <a:pt x="3073400" y="2534920"/>
                  </a:lnTo>
                  <a:lnTo>
                    <a:pt x="3073400" y="0"/>
                  </a:lnTo>
                  <a:lnTo>
                    <a:pt x="0" y="0"/>
                  </a:lnTo>
                  <a:lnTo>
                    <a:pt x="0" y="2534920"/>
                  </a:lnTo>
                  <a:lnTo>
                    <a:pt x="759460" y="2534920"/>
                  </a:lnTo>
                  <a:close/>
                </a:path>
              </a:pathLst>
            </a:custGeom>
            <a:blipFill>
              <a:blip r:embed="rId9"/>
              <a:stretch>
                <a:fillRect l="-41829" r="-41829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028700" y="589598"/>
            <a:ext cx="27242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FAM TRIP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02480" y="9349246"/>
            <a:ext cx="43568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083244"/>
            <a:ext cx="382443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11-14.05.2026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768028"/>
            <a:ext cx="6084169" cy="135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ILE RAZY SŁYSZAŁEŚ:</a:t>
            </a:r>
          </a:p>
          <a:p>
            <a:pPr algn="l">
              <a:lnSpc>
                <a:spcPts val="5320"/>
              </a:lnSpc>
            </a:pPr>
            <a:endParaRPr lang="en-US" sz="38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95350" y="3752254"/>
            <a:ext cx="7176599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"Norwegia brzmi świetnie,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ale 20 godzin autokarem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to za dużo"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95350" y="5648166"/>
            <a:ext cx="7176599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❌ 20+ godzin w jedną stronę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❌ Zmęczeni klienci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❌ Utracone sprzedaże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84065" y="2221039"/>
            <a:ext cx="1271870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2D2D2D"/>
                </a:solidFill>
                <a:latin typeface="Alata"/>
                <a:ea typeface="Alata"/>
                <a:cs typeface="Alata"/>
                <a:sym typeface="Alata"/>
              </a:rPr>
              <a:t>NORWEGIA SAMOLOTEM 2026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902480" y="9349246"/>
            <a:ext cx="43568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2D2D2D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34112" y="4720892"/>
            <a:ext cx="6018609" cy="210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✈️ 2 godziny lotu vs 20 godzin autokaru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🏔️ Oslo + fiordy w zasięgu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🏨 Komfortowe hotele w centrum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🚌 Transfery i wycieczki lokalne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84065" y="2221039"/>
            <a:ext cx="1271870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 err="1">
                <a:solidFill>
                  <a:srgbClr val="2D2D2D"/>
                </a:solidFill>
                <a:latin typeface="Alata"/>
                <a:ea typeface="Alata"/>
                <a:cs typeface="Alata"/>
                <a:sym typeface="Alata"/>
              </a:rPr>
              <a:t>PORÓWNANIE</a:t>
            </a:r>
            <a:r>
              <a:rPr lang="en-US" sz="4800" dirty="0">
                <a:solidFill>
                  <a:srgbClr val="2D2D2D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-US" sz="4800" dirty="0" err="1">
                <a:solidFill>
                  <a:srgbClr val="2D2D2D"/>
                </a:solidFill>
                <a:latin typeface="Alata"/>
                <a:ea typeface="Alata"/>
                <a:cs typeface="Alata"/>
                <a:sym typeface="Alata"/>
              </a:rPr>
              <a:t>AUTOKAR</a:t>
            </a:r>
            <a:r>
              <a:rPr lang="en-US" sz="4800" dirty="0">
                <a:solidFill>
                  <a:srgbClr val="2D2D2D"/>
                </a:solidFill>
                <a:latin typeface="Alata"/>
                <a:ea typeface="Alata"/>
                <a:cs typeface="Alata"/>
                <a:sym typeface="Alata"/>
              </a:rPr>
              <a:t> VS </a:t>
            </a:r>
            <a:r>
              <a:rPr lang="en-US" sz="4800" dirty="0" err="1">
                <a:solidFill>
                  <a:srgbClr val="2D2D2D"/>
                </a:solidFill>
                <a:latin typeface="Alata"/>
                <a:ea typeface="Alata"/>
                <a:cs typeface="Alata"/>
                <a:sym typeface="Alata"/>
              </a:rPr>
              <a:t>SAMOLOT</a:t>
            </a:r>
            <a:endParaRPr lang="en-US" sz="4800" dirty="0">
              <a:solidFill>
                <a:srgbClr val="2D2D2D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902480" y="9349246"/>
            <a:ext cx="43568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2D2D2D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84648" y="3465068"/>
            <a:ext cx="12718704" cy="5446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CZAS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PODRÓŻY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ctr">
              <a:lnSpc>
                <a:spcPts val="4319"/>
              </a:lnSpc>
            </a:pP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Autokar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 20+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godzin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|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Samolot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 2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godziny</a:t>
            </a:r>
            <a:endParaRPr lang="en-US" sz="3085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19"/>
              </a:lnSpc>
            </a:pP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4319"/>
              </a:lnSpc>
            </a:pP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KOMFORT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ctr">
              <a:lnSpc>
                <a:spcPts val="4319"/>
              </a:lnSpc>
            </a:pP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Autokar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Zmęczenie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|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Samolot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Wypoczęci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klienci</a:t>
            </a:r>
            <a:endParaRPr lang="en-US" sz="3085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19"/>
              </a:lnSpc>
            </a:pP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4319"/>
              </a:lnSpc>
            </a:pP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ELASTYCZNOŚĆ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ctr">
              <a:lnSpc>
                <a:spcPts val="4319"/>
              </a:lnSpc>
            </a:pP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Autokar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Sztywne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terminy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|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Samolot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Cały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rok</a:t>
            </a:r>
            <a:endParaRPr lang="en-US" sz="3085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19"/>
              </a:lnSpc>
            </a:pP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GRUPA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DOCELOWA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84648" y="9479422"/>
            <a:ext cx="12718704" cy="1102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08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Autokar: Grupy Szkolne | Samolot: Wszystkie grupy</a:t>
            </a:r>
          </a:p>
          <a:p>
            <a:pPr algn="ctr">
              <a:lnSpc>
                <a:spcPts val="4319"/>
              </a:lnSpc>
              <a:spcBef>
                <a:spcPct val="0"/>
              </a:spcBef>
            </a:pPr>
            <a:endParaRPr lang="en-US" sz="3085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52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589598"/>
            <a:ext cx="27242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PAKIET 5 DNI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902480" y="9349246"/>
            <a:ext cx="43568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7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83244"/>
            <a:ext cx="3824439" cy="42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PON - PT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768028"/>
            <a:ext cx="6084169" cy="135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b="1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Musisz to sprawdzić! </a:t>
            </a:r>
          </a:p>
          <a:p>
            <a:pPr algn="l">
              <a:lnSpc>
                <a:spcPts val="5320"/>
              </a:lnSpc>
            </a:pPr>
            <a:r>
              <a:rPr lang="en-US" sz="3800" b="1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Sprzeda się samo!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238375"/>
            <a:ext cx="6084169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5 DNI niezapomnianej podróży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642485"/>
            <a:ext cx="7176599" cy="3358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OSLO - baza wypadowa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↓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BERGEN - Flam + Nærøyfjord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↓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STAVANGER - fiordy + Preikestolen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↓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Powrót do Oslo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84065" y="2221039"/>
            <a:ext cx="1271870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2D2D2D"/>
                </a:solidFill>
                <a:latin typeface="Alata"/>
                <a:ea typeface="Alata"/>
                <a:cs typeface="Alata"/>
                <a:sym typeface="Alata"/>
              </a:rPr>
              <a:t>PEŁNE WSPARCIE DLA TWOJEGO BIURA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84648" y="3465068"/>
            <a:ext cx="12718704" cy="273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4319"/>
              </a:lnSpc>
            </a:pP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✅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Gotowe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pakiety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od 2026</a:t>
            </a:r>
          </a:p>
          <a:p>
            <a:pPr algn="ctr">
              <a:lnSpc>
                <a:spcPts val="4319"/>
              </a:lnSpc>
            </a:pP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✅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Materiały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marketingowe</a:t>
            </a:r>
            <a:endParaRPr lang="en-US" sz="3085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19"/>
              </a:lnSpc>
            </a:pP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✅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Szkolenia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dla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zespołu</a:t>
            </a:r>
            <a:endParaRPr lang="en-US" sz="3085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✅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Wsparcie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sprzedaży</a:t>
            </a:r>
            <a:endParaRPr lang="en-US" sz="3085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84648" y="8826452"/>
            <a:ext cx="12718704" cy="218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✅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Obsługa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85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logistyczna</a:t>
            </a: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24/7</a:t>
            </a:r>
          </a:p>
          <a:p>
            <a:pPr algn="ctr">
              <a:lnSpc>
                <a:spcPts val="4319"/>
              </a:lnSpc>
            </a:pPr>
            <a:endParaRPr lang="en-US" sz="3085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19"/>
              </a:lnSpc>
            </a:pPr>
            <a:endParaRPr lang="en-US" sz="3085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085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\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4648" y="1185435"/>
            <a:ext cx="1271870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2D2D2D"/>
                </a:solidFill>
                <a:latin typeface="Alata"/>
                <a:ea typeface="Alata"/>
                <a:cs typeface="Alata"/>
                <a:sym typeface="Alata"/>
              </a:rPr>
              <a:t>PRAKTYCZNE INFORMACJE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902480" y="9349246"/>
            <a:ext cx="43568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2D2D2D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84648" y="3191613"/>
            <a:ext cx="12718704" cy="5446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08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LOTY Z MIAST:</a:t>
            </a:r>
          </a:p>
          <a:p>
            <a:pPr algn="ctr">
              <a:lnSpc>
                <a:spcPts val="4319"/>
              </a:lnSpc>
            </a:pPr>
            <a:r>
              <a:rPr lang="en-US" sz="308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Warszawa, Kraków, Gdańsk, Wrocław, Poznań ?</a:t>
            </a:r>
          </a:p>
          <a:p>
            <a:pPr algn="ctr">
              <a:lnSpc>
                <a:spcPts val="4319"/>
              </a:lnSpc>
            </a:pPr>
            <a:r>
              <a:rPr lang="en-US" sz="308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4319"/>
              </a:lnSpc>
            </a:pPr>
            <a:r>
              <a:rPr lang="en-US" sz="308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SEZONY:</a:t>
            </a:r>
          </a:p>
          <a:p>
            <a:pPr algn="ctr">
              <a:lnSpc>
                <a:spcPts val="4319"/>
              </a:lnSpc>
            </a:pPr>
            <a:r>
              <a:rPr lang="en-US" sz="308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Cały rok (najlepiej maj-wrzesień)</a:t>
            </a:r>
          </a:p>
          <a:p>
            <a:pPr algn="ctr">
              <a:lnSpc>
                <a:spcPts val="4319"/>
              </a:lnSpc>
            </a:pPr>
            <a:r>
              <a:rPr lang="en-US" sz="308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4319"/>
              </a:lnSpc>
            </a:pPr>
            <a:r>
              <a:rPr lang="en-US" sz="308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CENY:</a:t>
            </a:r>
          </a:p>
          <a:p>
            <a:pPr algn="ctr">
              <a:lnSpc>
                <a:spcPts val="4319"/>
              </a:lnSpc>
            </a:pPr>
            <a:r>
              <a:rPr lang="en-US" sz="308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900 EURO +</a:t>
            </a:r>
          </a:p>
          <a:p>
            <a:pPr algn="ctr">
              <a:lnSpc>
                <a:spcPts val="4319"/>
              </a:lnSpc>
            </a:pPr>
            <a:endParaRPr lang="en-US" sz="3085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19"/>
              </a:lnSpc>
              <a:spcBef>
                <a:spcPct val="0"/>
              </a:spcBef>
            </a:pPr>
            <a:endParaRPr lang="en-US" sz="3085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12655" y="8436851"/>
            <a:ext cx="7898297" cy="911595"/>
          </a:xfrm>
          <a:custGeom>
            <a:avLst/>
            <a:gdLst/>
            <a:ahLst/>
            <a:cxnLst/>
            <a:rect l="l" t="t" r="r" b="b"/>
            <a:pathLst>
              <a:path w="7898297" h="911595">
                <a:moveTo>
                  <a:pt x="0" y="0"/>
                </a:moveTo>
                <a:lnTo>
                  <a:pt x="7898297" y="0"/>
                </a:lnTo>
                <a:lnTo>
                  <a:pt x="7898297" y="911595"/>
                </a:lnTo>
                <a:lnTo>
                  <a:pt x="0" y="911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51372" y="2838887"/>
            <a:ext cx="4554021" cy="986704"/>
          </a:xfrm>
          <a:custGeom>
            <a:avLst/>
            <a:gdLst/>
            <a:ahLst/>
            <a:cxnLst/>
            <a:rect l="l" t="t" r="r" b="b"/>
            <a:pathLst>
              <a:path w="4554021" h="986704">
                <a:moveTo>
                  <a:pt x="0" y="0"/>
                </a:moveTo>
                <a:lnTo>
                  <a:pt x="4554020" y="0"/>
                </a:lnTo>
                <a:lnTo>
                  <a:pt x="4554020" y="986705"/>
                </a:lnTo>
                <a:lnTo>
                  <a:pt x="0" y="986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25484" y="949503"/>
            <a:ext cx="10262516" cy="1359783"/>
          </a:xfrm>
          <a:custGeom>
            <a:avLst/>
            <a:gdLst/>
            <a:ahLst/>
            <a:cxnLst/>
            <a:rect l="l" t="t" r="r" b="b"/>
            <a:pathLst>
              <a:path w="10262516" h="1359783">
                <a:moveTo>
                  <a:pt x="0" y="0"/>
                </a:moveTo>
                <a:lnTo>
                  <a:pt x="10262516" y="0"/>
                </a:lnTo>
                <a:lnTo>
                  <a:pt x="10262516" y="1359783"/>
                </a:lnTo>
                <a:lnTo>
                  <a:pt x="0" y="1359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1111" y="6376852"/>
            <a:ext cx="6155294" cy="820706"/>
          </a:xfrm>
          <a:custGeom>
            <a:avLst/>
            <a:gdLst/>
            <a:ahLst/>
            <a:cxnLst/>
            <a:rect l="l" t="t" r="r" b="b"/>
            <a:pathLst>
              <a:path w="6155294" h="820706">
                <a:moveTo>
                  <a:pt x="0" y="0"/>
                </a:moveTo>
                <a:lnTo>
                  <a:pt x="6155294" y="0"/>
                </a:lnTo>
                <a:lnTo>
                  <a:pt x="6155294" y="820706"/>
                </a:lnTo>
                <a:lnTo>
                  <a:pt x="0" y="820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56350" y="4365009"/>
            <a:ext cx="4820323" cy="2011843"/>
          </a:xfrm>
          <a:custGeom>
            <a:avLst/>
            <a:gdLst/>
            <a:ahLst/>
            <a:cxnLst/>
            <a:rect l="l" t="t" r="r" b="b"/>
            <a:pathLst>
              <a:path w="4820323" h="2011843">
                <a:moveTo>
                  <a:pt x="0" y="0"/>
                </a:moveTo>
                <a:lnTo>
                  <a:pt x="4820323" y="0"/>
                </a:lnTo>
                <a:lnTo>
                  <a:pt x="4820323" y="2011843"/>
                </a:lnTo>
                <a:lnTo>
                  <a:pt x="0" y="2011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43554" y="8436851"/>
            <a:ext cx="4692851" cy="731303"/>
          </a:xfrm>
          <a:custGeom>
            <a:avLst/>
            <a:gdLst/>
            <a:ahLst/>
            <a:cxnLst/>
            <a:rect l="l" t="t" r="r" b="b"/>
            <a:pathLst>
              <a:path w="4692851" h="731303">
                <a:moveTo>
                  <a:pt x="0" y="0"/>
                </a:moveTo>
                <a:lnTo>
                  <a:pt x="4692851" y="0"/>
                </a:lnTo>
                <a:lnTo>
                  <a:pt x="4692851" y="731303"/>
                </a:lnTo>
                <a:lnTo>
                  <a:pt x="0" y="7313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25619" y="3743859"/>
            <a:ext cx="4285333" cy="611334"/>
          </a:xfrm>
          <a:custGeom>
            <a:avLst/>
            <a:gdLst/>
            <a:ahLst/>
            <a:cxnLst/>
            <a:rect l="l" t="t" r="r" b="b"/>
            <a:pathLst>
              <a:path w="4285333" h="611334">
                <a:moveTo>
                  <a:pt x="0" y="0"/>
                </a:moveTo>
                <a:lnTo>
                  <a:pt x="4285333" y="0"/>
                </a:lnTo>
                <a:lnTo>
                  <a:pt x="4285333" y="611334"/>
                </a:lnTo>
                <a:lnTo>
                  <a:pt x="0" y="611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94307" y="4355193"/>
            <a:ext cx="4788938" cy="1819797"/>
          </a:xfrm>
          <a:custGeom>
            <a:avLst/>
            <a:gdLst/>
            <a:ahLst/>
            <a:cxnLst/>
            <a:rect l="l" t="t" r="r" b="b"/>
            <a:pathLst>
              <a:path w="4788938" h="1819797">
                <a:moveTo>
                  <a:pt x="0" y="0"/>
                </a:moveTo>
                <a:lnTo>
                  <a:pt x="4788938" y="0"/>
                </a:lnTo>
                <a:lnTo>
                  <a:pt x="4788938" y="1819797"/>
                </a:lnTo>
                <a:lnTo>
                  <a:pt x="0" y="1819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13078" y="6757852"/>
            <a:ext cx="4353434" cy="1093800"/>
          </a:xfrm>
          <a:custGeom>
            <a:avLst/>
            <a:gdLst/>
            <a:ahLst/>
            <a:cxnLst/>
            <a:rect l="l" t="t" r="r" b="b"/>
            <a:pathLst>
              <a:path w="4353434" h="1093800">
                <a:moveTo>
                  <a:pt x="0" y="0"/>
                </a:moveTo>
                <a:lnTo>
                  <a:pt x="4353433" y="0"/>
                </a:lnTo>
                <a:lnTo>
                  <a:pt x="4353433" y="1093801"/>
                </a:lnTo>
                <a:lnTo>
                  <a:pt x="0" y="1093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1651024">
            <a:off x="-4494237" y="-704580"/>
            <a:ext cx="14926809" cy="4403044"/>
            <a:chOff x="0" y="0"/>
            <a:chExt cx="3931341" cy="11596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31341" cy="1159649"/>
            </a:xfrm>
            <a:custGeom>
              <a:avLst/>
              <a:gdLst/>
              <a:ahLst/>
              <a:cxnLst/>
              <a:rect l="l" t="t" r="r" b="b"/>
              <a:pathLst>
                <a:path w="3931341" h="1159649">
                  <a:moveTo>
                    <a:pt x="0" y="0"/>
                  </a:moveTo>
                  <a:lnTo>
                    <a:pt x="3931341" y="0"/>
                  </a:lnTo>
                  <a:lnTo>
                    <a:pt x="3931341" y="1159649"/>
                  </a:lnTo>
                  <a:lnTo>
                    <a:pt x="0" y="1159649"/>
                  </a:lnTo>
                  <a:close/>
                </a:path>
              </a:pathLst>
            </a:custGeom>
            <a:solidFill>
              <a:srgbClr val="3556A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931341" cy="1197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21557" y="1110227"/>
            <a:ext cx="7104063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System rezerwacji, </a:t>
            </a: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który pokochasz!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21557" y="351402"/>
            <a:ext cx="7104062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 b="1">
                <a:solidFill>
                  <a:srgbClr val="FFFFFF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Promy</a:t>
            </a:r>
          </a:p>
        </p:txBody>
      </p:sp>
      <p:sp>
        <p:nvSpPr>
          <p:cNvPr id="16" name="Freeform 16"/>
          <p:cNvSpPr/>
          <p:nvPr/>
        </p:nvSpPr>
        <p:spPr>
          <a:xfrm>
            <a:off x="960592" y="894755"/>
            <a:ext cx="2565925" cy="1863503"/>
          </a:xfrm>
          <a:custGeom>
            <a:avLst/>
            <a:gdLst/>
            <a:ahLst/>
            <a:cxnLst/>
            <a:rect l="l" t="t" r="r" b="b"/>
            <a:pathLst>
              <a:path w="2565925" h="1863503">
                <a:moveTo>
                  <a:pt x="0" y="0"/>
                </a:moveTo>
                <a:lnTo>
                  <a:pt x="2565925" y="0"/>
                </a:lnTo>
                <a:lnTo>
                  <a:pt x="2565925" y="1863503"/>
                </a:lnTo>
                <a:lnTo>
                  <a:pt x="0" y="18635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0" t="-32312" r="-56058" b="-766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139872" y="-307896"/>
            <a:ext cx="5017123" cy="5246370"/>
            <a:chOff x="0" y="0"/>
            <a:chExt cx="10172700" cy="10637520"/>
          </a:xfrm>
        </p:grpSpPr>
        <p:sp>
          <p:nvSpPr>
            <p:cNvPr id="6" name="Freeform 6"/>
            <p:cNvSpPr/>
            <p:nvPr/>
          </p:nvSpPr>
          <p:spPr>
            <a:xfrm>
              <a:off x="379730" y="725170"/>
              <a:ext cx="9554092" cy="3627141"/>
            </a:xfrm>
            <a:custGeom>
              <a:avLst/>
              <a:gdLst/>
              <a:ahLst/>
              <a:cxnLst/>
              <a:rect l="l" t="t" r="r" b="b"/>
              <a:pathLst>
                <a:path w="9554092" h="3627141">
                  <a:moveTo>
                    <a:pt x="33020" y="3554730"/>
                  </a:moveTo>
                  <a:lnTo>
                    <a:pt x="0" y="46990"/>
                  </a:lnTo>
                  <a:lnTo>
                    <a:pt x="9486900" y="0"/>
                  </a:lnTo>
                  <a:cubicBezTo>
                    <a:pt x="9486900" y="0"/>
                    <a:pt x="9533890" y="342900"/>
                    <a:pt x="9550400" y="736600"/>
                  </a:cubicBezTo>
                  <a:cubicBezTo>
                    <a:pt x="9566910" y="1130300"/>
                    <a:pt x="9523731" y="1983740"/>
                    <a:pt x="9505950" y="2603500"/>
                  </a:cubicBezTo>
                  <a:cubicBezTo>
                    <a:pt x="9486900" y="3223260"/>
                    <a:pt x="9471660" y="3495040"/>
                    <a:pt x="9471660" y="3495040"/>
                  </a:cubicBezTo>
                  <a:cubicBezTo>
                    <a:pt x="9471660" y="3495040"/>
                    <a:pt x="7524750" y="3642360"/>
                    <a:pt x="6617970" y="3625850"/>
                  </a:cubicBezTo>
                  <a:cubicBezTo>
                    <a:pt x="5711190" y="3609339"/>
                    <a:pt x="2967990" y="3590290"/>
                    <a:pt x="2228850" y="3604260"/>
                  </a:cubicBezTo>
                  <a:cubicBezTo>
                    <a:pt x="1487170" y="3618230"/>
                    <a:pt x="33020" y="3554730"/>
                    <a:pt x="33020" y="3554730"/>
                  </a:cubicBezTo>
                  <a:close/>
                </a:path>
              </a:pathLst>
            </a:custGeom>
            <a:blipFill>
              <a:blip r:embed="rId4"/>
              <a:stretch>
                <a:fillRect t="-21819" b="-2181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73710" y="6447790"/>
              <a:ext cx="9340850" cy="3336290"/>
            </a:xfrm>
            <a:custGeom>
              <a:avLst/>
              <a:gdLst/>
              <a:ahLst/>
              <a:cxnLst/>
              <a:rect l="l" t="t" r="r" b="b"/>
              <a:pathLst>
                <a:path w="9340850" h="3336290">
                  <a:moveTo>
                    <a:pt x="0" y="0"/>
                  </a:moveTo>
                  <a:lnTo>
                    <a:pt x="7898130" y="473710"/>
                  </a:lnTo>
                  <a:lnTo>
                    <a:pt x="9269730" y="876300"/>
                  </a:lnTo>
                  <a:lnTo>
                    <a:pt x="9340850" y="3312160"/>
                  </a:lnTo>
                  <a:lnTo>
                    <a:pt x="71120" y="3336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559" b="-6507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32740" y="4037330"/>
              <a:ext cx="9671050" cy="3356610"/>
            </a:xfrm>
            <a:custGeom>
              <a:avLst/>
              <a:gdLst/>
              <a:ahLst/>
              <a:cxnLst/>
              <a:rect l="l" t="t" r="r" b="b"/>
              <a:pathLst>
                <a:path w="9671050" h="3356610">
                  <a:moveTo>
                    <a:pt x="13970" y="165100"/>
                  </a:moveTo>
                  <a:lnTo>
                    <a:pt x="7353300" y="0"/>
                  </a:lnTo>
                  <a:lnTo>
                    <a:pt x="9671050" y="165100"/>
                  </a:lnTo>
                  <a:lnTo>
                    <a:pt x="9671050" y="3120390"/>
                  </a:lnTo>
                  <a:lnTo>
                    <a:pt x="0" y="3356610"/>
                  </a:lnTo>
                  <a:lnTo>
                    <a:pt x="13970" y="165100"/>
                  </a:lnTo>
                  <a:close/>
                </a:path>
              </a:pathLst>
            </a:custGeom>
            <a:blipFill>
              <a:blip r:embed="rId6"/>
              <a:stretch>
                <a:fillRect t="-64951" b="-1540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589598"/>
            <a:ext cx="27242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SENIORZY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083244"/>
            <a:ext cx="3824439" cy="42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KOMFORT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4102" y="2435866"/>
            <a:ext cx="7854331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SPEŁNIJ MARZENIE O NORWEGII!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4102" y="4871799"/>
            <a:ext cx="7365882" cy="446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Dlaczego</a:t>
            </a:r>
            <a:r>
              <a:rPr lang="en-US" sz="2599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 to </a:t>
            </a:r>
            <a:r>
              <a:rPr lang="en-US" sz="2599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idealna</a:t>
            </a:r>
            <a:r>
              <a:rPr lang="en-US" sz="2599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9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podróż</a:t>
            </a:r>
            <a:r>
              <a:rPr lang="en-US" sz="2599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9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dla</a:t>
            </a:r>
            <a:r>
              <a:rPr lang="en-US" sz="2599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9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Ciebie</a:t>
            </a:r>
            <a:r>
              <a:rPr lang="en-US" sz="2599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  <a:p>
            <a:pPr algn="l">
              <a:lnSpc>
                <a:spcPts val="2660"/>
              </a:lnSpc>
            </a:pPr>
            <a:endParaRPr lang="en-US" sz="2599" b="1" dirty="0">
              <a:solidFill>
                <a:srgbClr val="2D2D2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Wygoda</a:t>
            </a:r>
            <a:r>
              <a:rPr lang="en-US" sz="1900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00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1900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00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bezpieczeństwo</a:t>
            </a:r>
            <a:r>
              <a:rPr lang="en-US" sz="1900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Dopasowany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program,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komfortowe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hotele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przeloty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transport.</a:t>
            </a:r>
          </a:p>
          <a:p>
            <a:pPr algn="l">
              <a:lnSpc>
                <a:spcPts val="2660"/>
              </a:lnSpc>
            </a:pPr>
            <a:endParaRPr lang="en-US" sz="1900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Niezapomniane</a:t>
            </a:r>
            <a:r>
              <a:rPr lang="en-US" sz="1900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00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widoki</a:t>
            </a:r>
            <a:r>
              <a:rPr lang="en-US" sz="1900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 bez </a:t>
            </a:r>
            <a:r>
              <a:rPr lang="en-US" sz="1900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wysiłku</a:t>
            </a:r>
            <a:r>
              <a:rPr lang="en-US" sz="1900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Podziwiaj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piękno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natury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najlepszych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perspektyw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2660"/>
              </a:lnSpc>
            </a:pPr>
            <a:endParaRPr lang="en-US" sz="1900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Bogactwo</a:t>
            </a:r>
            <a:r>
              <a:rPr lang="en-US" sz="1900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00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kultury</a:t>
            </a:r>
            <a:r>
              <a:rPr lang="en-US" sz="1900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00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1900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00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historii</a:t>
            </a:r>
            <a:r>
              <a:rPr lang="en-US" sz="1900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Poznaj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dziedzictwo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Norwegii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spokojnym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tempie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2660"/>
              </a:lnSpc>
            </a:pPr>
            <a:endParaRPr lang="en-US" sz="1900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Dopracowane</a:t>
            </a:r>
            <a:r>
              <a:rPr lang="en-US" sz="1900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900" b="1" dirty="0" err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detale</a:t>
            </a:r>
            <a:r>
              <a:rPr lang="en-US" sz="1900" b="1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Każdy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dzień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zaplanowany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myślą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relaksie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przyjemności</a:t>
            </a:r>
            <a:r>
              <a:rPr lang="en-US" sz="19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8039100" cy="10287000"/>
          </a:xfrm>
          <a:custGeom>
            <a:avLst/>
            <a:gdLst/>
            <a:ahLst/>
            <a:cxnLst/>
            <a:rect l="l" t="t" r="r" b="b"/>
            <a:pathLst>
              <a:path w="8039100" h="10287000">
                <a:moveTo>
                  <a:pt x="0" y="0"/>
                </a:moveTo>
                <a:lnTo>
                  <a:pt x="8039100" y="0"/>
                </a:lnTo>
                <a:lnTo>
                  <a:pt x="80391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348" t="-32312" r="-63763" b="-766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589598"/>
            <a:ext cx="27242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SENIORZY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083244"/>
            <a:ext cx="3824439" cy="42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KOMFORT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8652" y="1995249"/>
            <a:ext cx="8404277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9F5F0"/>
                </a:solidFill>
                <a:latin typeface="Poppins Bold"/>
                <a:ea typeface="Poppins Bold"/>
                <a:cs typeface="Poppins Bold"/>
                <a:sym typeface="Poppins Bold"/>
              </a:rPr>
              <a:t>Podróż po najpiękniejszych zakątkach Skandynawii </a:t>
            </a: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9F5F0"/>
                </a:solidFill>
                <a:latin typeface="Poppins Bold"/>
                <a:ea typeface="Poppins Bold"/>
                <a:cs typeface="Poppins Bold"/>
                <a:sym typeface="Poppins Bold"/>
              </a:rPr>
              <a:t>z myślą o Twoim komforcie!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8652" y="3744039"/>
            <a:ext cx="9371714" cy="600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MAJESTATYCZNE FIORDY: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Spokojne rejsy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promem po wpisanych na listę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UNESCO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Nærøyfjorden i Aurlandsfjorden.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KRAJOBRAZY HARDANGERVIDDA: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Podziwiaj płaskowyż i potężny wodospad Vøringfossen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 bezpiecznych platform widokowych.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BERGEN: Urokliwy spacer po historycznej dzielnicy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Bryggen i wjazd kolejką na Floyen.</a:t>
            </a:r>
          </a:p>
          <a:p>
            <a:pPr algn="l">
              <a:lnSpc>
                <a:spcPts val="2660"/>
              </a:lnSpc>
            </a:pPr>
            <a:endParaRPr lang="en-US" sz="19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REJS FERRY NA PÓŁNOCNYM MORZU: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Odprężający rejs widokowy z Bergen do Stavanger z kolacją bufetową All Inclusive!</a:t>
            </a:r>
          </a:p>
          <a:p>
            <a:pPr algn="l">
              <a:lnSpc>
                <a:spcPts val="2660"/>
              </a:lnSpc>
            </a:pPr>
            <a:endParaRPr lang="en-US" sz="19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OSLO: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Spacer po Parku Vigelanda i zwiedzanie najważniejszych punktów stolicy.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OPCJA PREIKESTOLEN: Dla chętnych –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rejs statkiem pod "Kazalnicę"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(alternatywa dla trekkingu).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86900" y="0"/>
            <a:ext cx="8801100" cy="10287000"/>
          </a:xfrm>
          <a:custGeom>
            <a:avLst/>
            <a:gdLst/>
            <a:ahLst/>
            <a:cxnLst/>
            <a:rect l="l" t="t" r="r" b="b"/>
            <a:pathLst>
              <a:path w="8801100" h="10287000">
                <a:moveTo>
                  <a:pt x="0" y="0"/>
                </a:moveTo>
                <a:lnTo>
                  <a:pt x="8801100" y="0"/>
                </a:lnTo>
                <a:lnTo>
                  <a:pt x="88011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36" r="-32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4410789"/>
            <a:ext cx="7365882" cy="413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Dlaczego warto wybrać tę ofertę?</a:t>
            </a:r>
          </a:p>
          <a:p>
            <a:pPr algn="l">
              <a:lnSpc>
                <a:spcPts val="2660"/>
              </a:lnSpc>
            </a:pPr>
            <a:endParaRPr lang="en-US" sz="2599" b="1">
              <a:solidFill>
                <a:srgbClr val="2D2D2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Pełen Komfort: </a:t>
            </a:r>
            <a:r>
              <a:rPr lang="en-US" sz="19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Pakiet samolot-hotel-atrakcje – my zajmujemy się wszystkim!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Niezapomniane Widoki:</a:t>
            </a:r>
            <a:r>
              <a:rPr lang="en-US" sz="19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Najpiękniejsze krajobrazy Norwegii w jednym programie.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Bogactwo Doświadczeń:</a:t>
            </a:r>
            <a:r>
              <a:rPr lang="en-US" sz="19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Od tętniących życiem miast po spokojne fiordy.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Wartość Dodana:</a:t>
            </a:r>
            <a:r>
              <a:rPr lang="en-US" sz="19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Rejsy, kolejki, spacery i pyszne jedzenie!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89598"/>
            <a:ext cx="27242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DOROŚLI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83244"/>
            <a:ext cx="3824439" cy="42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PRZYGODA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77043" y="420053"/>
            <a:ext cx="7854331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MAJESTAT FIORDÓW, </a:t>
            </a: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SERCE WIKINGÓW!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683175" y="-297370"/>
            <a:ext cx="5017123" cy="5246370"/>
            <a:chOff x="0" y="0"/>
            <a:chExt cx="10172700" cy="10637520"/>
          </a:xfrm>
        </p:grpSpPr>
        <p:sp>
          <p:nvSpPr>
            <p:cNvPr id="10" name="Freeform 10"/>
            <p:cNvSpPr/>
            <p:nvPr/>
          </p:nvSpPr>
          <p:spPr>
            <a:xfrm>
              <a:off x="379730" y="725170"/>
              <a:ext cx="9554092" cy="3627141"/>
            </a:xfrm>
            <a:custGeom>
              <a:avLst/>
              <a:gdLst/>
              <a:ahLst/>
              <a:cxnLst/>
              <a:rect l="l" t="t" r="r" b="b"/>
              <a:pathLst>
                <a:path w="9554092" h="3627141">
                  <a:moveTo>
                    <a:pt x="33020" y="3554730"/>
                  </a:moveTo>
                  <a:lnTo>
                    <a:pt x="0" y="46990"/>
                  </a:lnTo>
                  <a:lnTo>
                    <a:pt x="9486900" y="0"/>
                  </a:lnTo>
                  <a:cubicBezTo>
                    <a:pt x="9486900" y="0"/>
                    <a:pt x="9533890" y="342900"/>
                    <a:pt x="9550400" y="736600"/>
                  </a:cubicBezTo>
                  <a:cubicBezTo>
                    <a:pt x="9566910" y="1130300"/>
                    <a:pt x="9523731" y="1983740"/>
                    <a:pt x="9505950" y="2603500"/>
                  </a:cubicBezTo>
                  <a:cubicBezTo>
                    <a:pt x="9486900" y="3223260"/>
                    <a:pt x="9471660" y="3495040"/>
                    <a:pt x="9471660" y="3495040"/>
                  </a:cubicBezTo>
                  <a:cubicBezTo>
                    <a:pt x="9471660" y="3495040"/>
                    <a:pt x="7524750" y="3642360"/>
                    <a:pt x="6617970" y="3625850"/>
                  </a:cubicBezTo>
                  <a:cubicBezTo>
                    <a:pt x="5711190" y="3609339"/>
                    <a:pt x="2967990" y="3590290"/>
                    <a:pt x="2228850" y="3604260"/>
                  </a:cubicBezTo>
                  <a:cubicBezTo>
                    <a:pt x="1487170" y="3618230"/>
                    <a:pt x="33020" y="3554730"/>
                    <a:pt x="33020" y="3554730"/>
                  </a:cubicBezTo>
                  <a:close/>
                </a:path>
              </a:pathLst>
            </a:custGeom>
            <a:blipFill>
              <a:blip r:embed="rId4"/>
              <a:stretch>
                <a:fillRect t="-37746" b="-3774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73710" y="6447790"/>
              <a:ext cx="9340850" cy="3336290"/>
            </a:xfrm>
            <a:custGeom>
              <a:avLst/>
              <a:gdLst/>
              <a:ahLst/>
              <a:cxnLst/>
              <a:rect l="l" t="t" r="r" b="b"/>
              <a:pathLst>
                <a:path w="9340850" h="3336290">
                  <a:moveTo>
                    <a:pt x="0" y="0"/>
                  </a:moveTo>
                  <a:lnTo>
                    <a:pt x="7898130" y="473710"/>
                  </a:lnTo>
                  <a:lnTo>
                    <a:pt x="9269730" y="876300"/>
                  </a:lnTo>
                  <a:lnTo>
                    <a:pt x="9340850" y="3312160"/>
                  </a:lnTo>
                  <a:lnTo>
                    <a:pt x="71120" y="3336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3442" b="-4344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32740" y="4037330"/>
              <a:ext cx="9671050" cy="3356610"/>
            </a:xfrm>
            <a:custGeom>
              <a:avLst/>
              <a:gdLst/>
              <a:ahLst/>
              <a:cxnLst/>
              <a:rect l="l" t="t" r="r" b="b"/>
              <a:pathLst>
                <a:path w="9671050" h="3356610">
                  <a:moveTo>
                    <a:pt x="13970" y="165100"/>
                  </a:moveTo>
                  <a:lnTo>
                    <a:pt x="7353300" y="0"/>
                  </a:lnTo>
                  <a:lnTo>
                    <a:pt x="9671050" y="165100"/>
                  </a:lnTo>
                  <a:lnTo>
                    <a:pt x="9671050" y="3120390"/>
                  </a:lnTo>
                  <a:lnTo>
                    <a:pt x="0" y="3356610"/>
                  </a:lnTo>
                  <a:lnTo>
                    <a:pt x="13970" y="165100"/>
                  </a:lnTo>
                  <a:close/>
                </a:path>
              </a:pathLst>
            </a:custGeom>
            <a:blipFill>
              <a:blip r:embed="rId6"/>
              <a:stretch>
                <a:fillRect t="-14826" b="-14826"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9016" y="0"/>
            <a:ext cx="8307634" cy="10287000"/>
          </a:xfrm>
          <a:custGeom>
            <a:avLst/>
            <a:gdLst/>
            <a:ahLst/>
            <a:cxnLst/>
            <a:rect l="l" t="t" r="r" b="b"/>
            <a:pathLst>
              <a:path w="8307634" h="10287000">
                <a:moveTo>
                  <a:pt x="0" y="0"/>
                </a:moveTo>
                <a:lnTo>
                  <a:pt x="8307634" y="0"/>
                </a:lnTo>
                <a:lnTo>
                  <a:pt x="83076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86" r="-34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589598"/>
            <a:ext cx="27242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DOROŚLI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083244"/>
            <a:ext cx="3824439" cy="42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PRZYGODA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8652" y="1995249"/>
            <a:ext cx="9566327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9F5F0"/>
                </a:solidFill>
                <a:latin typeface="Poppins"/>
                <a:ea typeface="Poppins"/>
                <a:cs typeface="Poppins"/>
                <a:sym typeface="Poppins"/>
              </a:rPr>
              <a:t>Podróż do krainy zapierających dech w piersiach krajobrazów!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8652" y="3744039"/>
            <a:ext cx="9371714" cy="467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OSLO: 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Nowoczesna stolica i Park Vigelanda.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HARNAGERVIDDA: 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Spektakularny płaskowyż i wodospad Vøringfossen.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FIORDY UNESCO: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Niezapomniane rejsy po Nærøyfjorden i Aurlandsfjorden.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BERGEN: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Malownicza dzielnica Bryggen i wjazd na Floyen.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PREIKESTOLEN: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Wędrówka na legendarną "Kazalnicę" z widokiem na fiord Lysefjord.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REJS DO STAVANGER: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Komfortowy rejs Fjordline z kolacją bufetową All Inclusive!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72500" y="0"/>
            <a:ext cx="9715500" cy="10287000"/>
          </a:xfrm>
          <a:custGeom>
            <a:avLst/>
            <a:gdLst/>
            <a:ahLst/>
            <a:cxnLst/>
            <a:rect l="l" t="t" r="r" b="b"/>
            <a:pathLst>
              <a:path w="9715500" h="10287000">
                <a:moveTo>
                  <a:pt x="0" y="0"/>
                </a:moveTo>
                <a:lnTo>
                  <a:pt x="9715500" y="0"/>
                </a:lnTo>
                <a:lnTo>
                  <a:pt x="9715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557" t="-47354" r="-20055" b="-6100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589598"/>
            <a:ext cx="27242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MŁODZIEŻ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083244"/>
            <a:ext cx="3824439" cy="42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PRZYGODA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4102" y="2069544"/>
            <a:ext cx="7854331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ZAKOCHAĆ SIĘ W NORWEGII!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7247" y="4608909"/>
            <a:ext cx="7365882" cy="434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Dlaczego to HIT dla Twojej szkoły?</a:t>
            </a:r>
          </a:p>
          <a:p>
            <a:pPr algn="l">
              <a:lnSpc>
                <a:spcPts val="2660"/>
              </a:lnSpc>
            </a:pPr>
            <a:endParaRPr lang="en-US" sz="1900" b="1">
              <a:solidFill>
                <a:srgbClr val="2D2D2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Edukacja przez przygodę: </a:t>
            </a:r>
            <a:r>
              <a:rPr lang="en-US" sz="19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Geografia, historia, kultura na żywo!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Wspólne doświadczenia:</a:t>
            </a:r>
            <a:r>
              <a:rPr lang="en-US" sz="19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Budowanie relacji i wspomnień na całe życie!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Bezpieczeństwo i komfort:</a:t>
            </a:r>
            <a:r>
              <a:rPr lang="en-US" sz="19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Kompleksowy pakiet, doświadczeni piloci, sprawdzone hotele.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1900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ktywność i natura:</a:t>
            </a:r>
            <a:r>
              <a:rPr lang="en-US" sz="19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Idealne połączenie nauki z ruchem na świeżym powietrzu.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273222" y="-307896"/>
            <a:ext cx="5017123" cy="5246370"/>
            <a:chOff x="0" y="0"/>
            <a:chExt cx="10172700" cy="10637520"/>
          </a:xfrm>
        </p:grpSpPr>
        <p:sp>
          <p:nvSpPr>
            <p:cNvPr id="10" name="Freeform 10"/>
            <p:cNvSpPr/>
            <p:nvPr/>
          </p:nvSpPr>
          <p:spPr>
            <a:xfrm>
              <a:off x="379730" y="725170"/>
              <a:ext cx="9554092" cy="3627141"/>
            </a:xfrm>
            <a:custGeom>
              <a:avLst/>
              <a:gdLst/>
              <a:ahLst/>
              <a:cxnLst/>
              <a:rect l="l" t="t" r="r" b="b"/>
              <a:pathLst>
                <a:path w="9554092" h="3627141">
                  <a:moveTo>
                    <a:pt x="33020" y="3554730"/>
                  </a:moveTo>
                  <a:lnTo>
                    <a:pt x="0" y="46990"/>
                  </a:lnTo>
                  <a:lnTo>
                    <a:pt x="9486900" y="0"/>
                  </a:lnTo>
                  <a:cubicBezTo>
                    <a:pt x="9486900" y="0"/>
                    <a:pt x="9533890" y="342900"/>
                    <a:pt x="9550400" y="736600"/>
                  </a:cubicBezTo>
                  <a:cubicBezTo>
                    <a:pt x="9566910" y="1130300"/>
                    <a:pt x="9523731" y="1983740"/>
                    <a:pt x="9505950" y="2603500"/>
                  </a:cubicBezTo>
                  <a:cubicBezTo>
                    <a:pt x="9486900" y="3223260"/>
                    <a:pt x="9471660" y="3495040"/>
                    <a:pt x="9471660" y="3495040"/>
                  </a:cubicBezTo>
                  <a:cubicBezTo>
                    <a:pt x="9471660" y="3495040"/>
                    <a:pt x="7524750" y="3642360"/>
                    <a:pt x="6617970" y="3625850"/>
                  </a:cubicBezTo>
                  <a:cubicBezTo>
                    <a:pt x="5711190" y="3609339"/>
                    <a:pt x="2967990" y="3590290"/>
                    <a:pt x="2228850" y="3604260"/>
                  </a:cubicBezTo>
                  <a:cubicBezTo>
                    <a:pt x="1487170" y="3618230"/>
                    <a:pt x="33020" y="3554730"/>
                    <a:pt x="33020" y="3554730"/>
                  </a:cubicBezTo>
                  <a:close/>
                </a:path>
              </a:pathLst>
            </a:custGeom>
            <a:blipFill>
              <a:blip r:embed="rId4"/>
              <a:stretch>
                <a:fillRect t="-14498" b="-3366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73710" y="6447790"/>
              <a:ext cx="9340850" cy="3336290"/>
            </a:xfrm>
            <a:custGeom>
              <a:avLst/>
              <a:gdLst/>
              <a:ahLst/>
              <a:cxnLst/>
              <a:rect l="l" t="t" r="r" b="b"/>
              <a:pathLst>
                <a:path w="9340850" h="3336290">
                  <a:moveTo>
                    <a:pt x="0" y="0"/>
                  </a:moveTo>
                  <a:lnTo>
                    <a:pt x="7898130" y="473710"/>
                  </a:lnTo>
                  <a:lnTo>
                    <a:pt x="9269730" y="876300"/>
                  </a:lnTo>
                  <a:lnTo>
                    <a:pt x="9340850" y="3312160"/>
                  </a:lnTo>
                  <a:lnTo>
                    <a:pt x="71120" y="3336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4136" b="-52660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32740" y="4037330"/>
              <a:ext cx="9671050" cy="3356610"/>
            </a:xfrm>
            <a:custGeom>
              <a:avLst/>
              <a:gdLst/>
              <a:ahLst/>
              <a:cxnLst/>
              <a:rect l="l" t="t" r="r" b="b"/>
              <a:pathLst>
                <a:path w="9671050" h="3356610">
                  <a:moveTo>
                    <a:pt x="13970" y="165100"/>
                  </a:moveTo>
                  <a:lnTo>
                    <a:pt x="7353300" y="0"/>
                  </a:lnTo>
                  <a:lnTo>
                    <a:pt x="9671050" y="165100"/>
                  </a:lnTo>
                  <a:lnTo>
                    <a:pt x="9671050" y="3120390"/>
                  </a:lnTo>
                  <a:lnTo>
                    <a:pt x="0" y="3356610"/>
                  </a:lnTo>
                  <a:lnTo>
                    <a:pt x="13970" y="165100"/>
                  </a:lnTo>
                  <a:close/>
                </a:path>
              </a:pathLst>
            </a:custGeom>
            <a:blipFill>
              <a:blip r:embed="rId6"/>
              <a:stretch>
                <a:fillRect t="-33070" b="-155048"/>
              </a:stretch>
            </a:blipFill>
          </p:spPr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72500" y="0"/>
            <a:ext cx="9715500" cy="10287000"/>
          </a:xfrm>
          <a:custGeom>
            <a:avLst/>
            <a:gdLst/>
            <a:ahLst/>
            <a:cxnLst/>
            <a:rect l="l" t="t" r="r" b="b"/>
            <a:pathLst>
              <a:path w="9715500" h="10287000">
                <a:moveTo>
                  <a:pt x="0" y="0"/>
                </a:moveTo>
                <a:lnTo>
                  <a:pt x="9715500" y="0"/>
                </a:lnTo>
                <a:lnTo>
                  <a:pt x="9715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557" t="-47354" r="-20055" b="-6100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589598"/>
            <a:ext cx="27242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MŁODZIEŻ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083244"/>
            <a:ext cx="3824439" cy="42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PRZYGODA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8652" y="1995249"/>
            <a:ext cx="14271677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9F5F0"/>
                </a:solidFill>
                <a:latin typeface="Poppins"/>
                <a:ea typeface="Poppins"/>
                <a:cs typeface="Poppins"/>
                <a:sym typeface="Poppins"/>
              </a:rPr>
              <a:t> Odkryj fiordy i legendarne Preikestolen!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8652" y="3744039"/>
            <a:ext cx="7695314" cy="500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EKSTREMALNE WIDOKI: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Stań na krawędzi Preikestolen – 604 m nad fiordem!</a:t>
            </a:r>
          </a:p>
          <a:p>
            <a:pPr algn="l">
              <a:lnSpc>
                <a:spcPts val="2660"/>
              </a:lnSpc>
            </a:pPr>
            <a:endParaRPr lang="en-US" sz="19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FIORDY UNESCO: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Rejs elektrycznym promem po najpiękniejszych fiordach świata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(Nærøyfjord i Aurlandsfjord)!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LEGENDARNA KOLEJKA FLÅMSBANA: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Spektakularna podróż przez góry i wodospady!</a:t>
            </a:r>
          </a:p>
          <a:p>
            <a:pPr algn="l">
              <a:lnSpc>
                <a:spcPts val="2660"/>
              </a:lnSpc>
            </a:pPr>
            <a:endParaRPr lang="en-US" sz="19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OSLO &amp; BERGEN: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Odkryj stolicę i klimatyczne miasto fiordów.</a:t>
            </a:r>
          </a:p>
          <a:p>
            <a:pPr algn="l">
              <a:lnSpc>
                <a:spcPts val="2660"/>
              </a:lnSpc>
            </a:pPr>
            <a:endParaRPr lang="en-US" sz="19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10213" lvl="1" indent="-205106" algn="l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VØRINGSFOSSEN: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Poczuj moc spadającej wody!</a:t>
            </a:r>
          </a:p>
          <a:p>
            <a:pPr algn="l">
              <a:lnSpc>
                <a:spcPts val="2660"/>
              </a:lnSpc>
            </a:pPr>
            <a:endParaRPr lang="en-US" sz="19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625821" y="0"/>
            <a:ext cx="9662179" cy="10287000"/>
            <a:chOff x="0" y="0"/>
            <a:chExt cx="7620000" cy="8112760"/>
          </a:xfrm>
        </p:grpSpPr>
        <p:sp>
          <p:nvSpPr>
            <p:cNvPr id="3" name="Freeform 3"/>
            <p:cNvSpPr/>
            <p:nvPr/>
          </p:nvSpPr>
          <p:spPr>
            <a:xfrm>
              <a:off x="6271260" y="5450840"/>
              <a:ext cx="1223010" cy="2536190"/>
            </a:xfrm>
            <a:custGeom>
              <a:avLst/>
              <a:gdLst/>
              <a:ahLst/>
              <a:cxnLst/>
              <a:rect l="l" t="t" r="r" b="b"/>
              <a:pathLst>
                <a:path w="1223010" h="2536190">
                  <a:moveTo>
                    <a:pt x="0" y="0"/>
                  </a:moveTo>
                  <a:lnTo>
                    <a:pt x="1223010" y="0"/>
                  </a:lnTo>
                  <a:lnTo>
                    <a:pt x="122301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2"/>
              <a:stretch>
                <a:fillRect l="-105626" r="-10562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992120" y="2788920"/>
              <a:ext cx="4500880" cy="2534920"/>
            </a:xfrm>
            <a:custGeom>
              <a:avLst/>
              <a:gdLst/>
              <a:ahLst/>
              <a:cxnLst/>
              <a:rect l="l" t="t" r="r" b="b"/>
              <a:pathLst>
                <a:path w="4500880" h="2534920">
                  <a:moveTo>
                    <a:pt x="4500880" y="0"/>
                  </a:moveTo>
                  <a:lnTo>
                    <a:pt x="0" y="0"/>
                  </a:lnTo>
                  <a:lnTo>
                    <a:pt x="0" y="2534920"/>
                  </a:lnTo>
                  <a:lnTo>
                    <a:pt x="4500880" y="2534920"/>
                  </a:lnTo>
                  <a:close/>
                </a:path>
              </a:pathLst>
            </a:custGeom>
            <a:blipFill>
              <a:blip r:embed="rId3"/>
              <a:stretch>
                <a:fillRect t="-16502" b="-1650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00" y="5450840"/>
              <a:ext cx="1959610" cy="2536190"/>
            </a:xfrm>
            <a:custGeom>
              <a:avLst/>
              <a:gdLst/>
              <a:ahLst/>
              <a:cxnLst/>
              <a:rect l="l" t="t" r="r" b="b"/>
              <a:pathLst>
                <a:path w="1959610" h="2536190">
                  <a:moveTo>
                    <a:pt x="0" y="0"/>
                  </a:moveTo>
                  <a:lnTo>
                    <a:pt x="1959610" y="0"/>
                  </a:lnTo>
                  <a:lnTo>
                    <a:pt x="195961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4"/>
              <a:stretch>
                <a:fillRect l="-47128" r="-4712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27000" y="2788920"/>
              <a:ext cx="2739390" cy="2534920"/>
            </a:xfrm>
            <a:custGeom>
              <a:avLst/>
              <a:gdLst/>
              <a:ahLst/>
              <a:cxnLst/>
              <a:rect l="l" t="t" r="r" b="b"/>
              <a:pathLst>
                <a:path w="2739390" h="2534920">
                  <a:moveTo>
                    <a:pt x="2086610" y="2534920"/>
                  </a:moveTo>
                  <a:lnTo>
                    <a:pt x="2739390" y="2534920"/>
                  </a:lnTo>
                  <a:lnTo>
                    <a:pt x="2739390" y="0"/>
                  </a:lnTo>
                  <a:lnTo>
                    <a:pt x="0" y="0"/>
                  </a:lnTo>
                  <a:lnTo>
                    <a:pt x="0" y="2534920"/>
                  </a:lnTo>
                  <a:lnTo>
                    <a:pt x="1959610" y="2534920"/>
                  </a:lnTo>
                  <a:close/>
                </a:path>
              </a:pathLst>
            </a:custGeom>
            <a:blipFill>
              <a:blip r:embed="rId5"/>
              <a:stretch>
                <a:fillRect t="-4033" b="-403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00" y="127000"/>
              <a:ext cx="1854200" cy="2536190"/>
            </a:xfrm>
            <a:custGeom>
              <a:avLst/>
              <a:gdLst/>
              <a:ahLst/>
              <a:cxnLst/>
              <a:rect l="l" t="t" r="r" b="b"/>
              <a:pathLst>
                <a:path w="1854200" h="2536190">
                  <a:moveTo>
                    <a:pt x="0" y="0"/>
                  </a:moveTo>
                  <a:lnTo>
                    <a:pt x="1854200" y="0"/>
                  </a:lnTo>
                  <a:lnTo>
                    <a:pt x="185420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6"/>
              <a:stretch>
                <a:fillRect l="-52649" r="-5264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306060" y="127000"/>
              <a:ext cx="2186940" cy="2536190"/>
            </a:xfrm>
            <a:custGeom>
              <a:avLst/>
              <a:gdLst/>
              <a:ahLst/>
              <a:cxnLst/>
              <a:rect l="l" t="t" r="r" b="b"/>
              <a:pathLst>
                <a:path w="2186940" h="2536190">
                  <a:moveTo>
                    <a:pt x="0" y="0"/>
                  </a:moveTo>
                  <a:lnTo>
                    <a:pt x="2186940" y="0"/>
                  </a:lnTo>
                  <a:lnTo>
                    <a:pt x="218694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7"/>
              <a:stretch>
                <a:fillRect l="-37031" r="-3703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13610" y="5450840"/>
              <a:ext cx="3930650" cy="2534920"/>
            </a:xfrm>
            <a:custGeom>
              <a:avLst/>
              <a:gdLst/>
              <a:ahLst/>
              <a:cxnLst/>
              <a:rect l="l" t="t" r="r" b="b"/>
              <a:pathLst>
                <a:path w="3930650" h="2534920">
                  <a:moveTo>
                    <a:pt x="3930650" y="0"/>
                  </a:moveTo>
                  <a:lnTo>
                    <a:pt x="0" y="0"/>
                  </a:lnTo>
                  <a:lnTo>
                    <a:pt x="0" y="2534921"/>
                  </a:lnTo>
                  <a:lnTo>
                    <a:pt x="3930650" y="2534921"/>
                  </a:lnTo>
                  <a:close/>
                </a:path>
              </a:pathLst>
            </a:custGeom>
            <a:blipFill>
              <a:blip r:embed="rId8"/>
              <a:stretch>
                <a:fillRect l="-8495" r="-8495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106930" y="127000"/>
              <a:ext cx="3073400" cy="2534920"/>
            </a:xfrm>
            <a:custGeom>
              <a:avLst/>
              <a:gdLst/>
              <a:ahLst/>
              <a:cxnLst/>
              <a:rect l="l" t="t" r="r" b="b"/>
              <a:pathLst>
                <a:path w="3073400" h="2534920">
                  <a:moveTo>
                    <a:pt x="885190" y="2534920"/>
                  </a:moveTo>
                  <a:lnTo>
                    <a:pt x="3073400" y="2534920"/>
                  </a:lnTo>
                  <a:lnTo>
                    <a:pt x="3073400" y="0"/>
                  </a:lnTo>
                  <a:lnTo>
                    <a:pt x="0" y="0"/>
                  </a:lnTo>
                  <a:lnTo>
                    <a:pt x="0" y="2534920"/>
                  </a:lnTo>
                  <a:lnTo>
                    <a:pt x="759460" y="2534920"/>
                  </a:lnTo>
                  <a:close/>
                </a:path>
              </a:pathLst>
            </a:custGeom>
            <a:blipFill>
              <a:blip r:embed="rId9"/>
              <a:stretch>
                <a:fillRect l="-41829" r="-4182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2902480" y="9349246"/>
            <a:ext cx="43568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236799"/>
            <a:ext cx="6084169" cy="201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ELASTYCZNE PAKIETY</a:t>
            </a:r>
          </a:p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3-7 DNI</a:t>
            </a:r>
          </a:p>
          <a:p>
            <a:pPr algn="l">
              <a:lnSpc>
                <a:spcPts val="5320"/>
              </a:lnSpc>
            </a:pPr>
            <a:endParaRPr lang="en-US" sz="38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2891493"/>
            <a:ext cx="7176599" cy="346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3 </a:t>
            </a: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DNI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 Oslo + </a:t>
            </a: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jeden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fiord</a:t>
            </a: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4 </a:t>
            </a: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DNI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 Oslo + Stavanger</a:t>
            </a: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5 </a:t>
            </a: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DNI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 Oslo + Stavanger + Bergen </a:t>
            </a: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7 </a:t>
            </a: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DNI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Kompletna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trasa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+ </a:t>
            </a: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dodatkowe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atrakcje</a:t>
            </a:r>
            <a:endParaRPr lang="pl-PL" sz="2400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359"/>
              </a:lnSpc>
            </a:pPr>
            <a:r>
              <a:rPr lang="pl-PL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3 – 7 DNI Stavanger + fiordy + np. Bergen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Wszystkie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lotami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dirty="0" err="1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hotelami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!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38254" y="3943286"/>
            <a:ext cx="16230600" cy="242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9"/>
              </a:lnSpc>
            </a:pPr>
            <a:r>
              <a:rPr lang="en-US" sz="15999" spc="591">
                <a:solidFill>
                  <a:srgbClr val="F9F5F0"/>
                </a:solidFill>
                <a:latin typeface="Amsterdam Three"/>
                <a:ea typeface="Amsterdam Three"/>
                <a:cs typeface="Amsterdam Three"/>
                <a:sym typeface="Amsterdam Three"/>
              </a:rPr>
              <a:t>Norwegia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50843" y="7961055"/>
            <a:ext cx="1623060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z Przezmorze.pl to proste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13811" y="-1638300"/>
            <a:ext cx="23001811" cy="12650996"/>
          </a:xfrm>
          <a:custGeom>
            <a:avLst/>
            <a:gdLst/>
            <a:ahLst/>
            <a:cxnLst/>
            <a:rect l="l" t="t" r="r" b="b"/>
            <a:pathLst>
              <a:path w="23001811" h="12650996">
                <a:moveTo>
                  <a:pt x="0" y="0"/>
                </a:moveTo>
                <a:lnTo>
                  <a:pt x="23001811" y="0"/>
                </a:lnTo>
                <a:lnTo>
                  <a:pt x="23001811" y="12650996"/>
                </a:lnTo>
                <a:lnTo>
                  <a:pt x="0" y="12650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4401" y="2095500"/>
            <a:ext cx="3471048" cy="3463334"/>
          </a:xfrm>
          <a:custGeom>
            <a:avLst/>
            <a:gdLst/>
            <a:ahLst/>
            <a:cxnLst/>
            <a:rect l="l" t="t" r="r" b="b"/>
            <a:pathLst>
              <a:path w="3471048" h="3463334">
                <a:moveTo>
                  <a:pt x="0" y="0"/>
                </a:moveTo>
                <a:lnTo>
                  <a:pt x="3471048" y="0"/>
                </a:lnTo>
                <a:lnTo>
                  <a:pt x="3471048" y="3463334"/>
                </a:lnTo>
                <a:lnTo>
                  <a:pt x="0" y="3463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154155" y="517026"/>
            <a:ext cx="6800493" cy="135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highlight>
                  <a:srgbClr val="00FFFF"/>
                </a:highlight>
                <a:latin typeface="Poppins"/>
                <a:ea typeface="Poppins"/>
                <a:cs typeface="Poppins"/>
                <a:sym typeface="Poppins"/>
              </a:rPr>
              <a:t>Hot News – </a:t>
            </a:r>
            <a:r>
              <a:rPr lang="en-US" sz="3800" dirty="0" err="1">
                <a:highlight>
                  <a:srgbClr val="00FFFF"/>
                </a:highlight>
                <a:latin typeface="Poppins"/>
                <a:ea typeface="Poppins"/>
                <a:cs typeface="Poppins"/>
                <a:sym typeface="Poppins"/>
              </a:rPr>
              <a:t>bądź</a:t>
            </a:r>
            <a:r>
              <a:rPr lang="en-US" sz="3800" dirty="0">
                <a:highlight>
                  <a:srgbClr val="00FFFF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highlight>
                  <a:srgbClr val="00FFFF"/>
                </a:highlight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3800" dirty="0">
                <a:highlight>
                  <a:srgbClr val="00FFFF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800" dirty="0" err="1">
                <a:highlight>
                  <a:srgbClr val="00FFFF"/>
                </a:highlight>
                <a:latin typeface="Poppins"/>
                <a:ea typeface="Poppins"/>
                <a:cs typeface="Poppins"/>
                <a:sym typeface="Poppins"/>
              </a:rPr>
              <a:t>bieżąco</a:t>
            </a:r>
            <a:endParaRPr lang="en-US" sz="3800" dirty="0">
              <a:highlight>
                <a:srgbClr val="00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0BD1038-41ED-27A5-98E6-4E58980DEC8B}"/>
              </a:ext>
            </a:extLst>
          </p:cNvPr>
          <p:cNvSpPr txBox="1"/>
          <p:nvPr/>
        </p:nvSpPr>
        <p:spPr>
          <a:xfrm>
            <a:off x="-2241328" y="8877300"/>
            <a:ext cx="9753600" cy="646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highlight>
                  <a:srgbClr val="00FFFF"/>
                </a:highlight>
                <a:latin typeface="Poppins"/>
                <a:ea typeface="Poppins"/>
                <a:cs typeface="Poppins"/>
                <a:sym typeface="Poppins"/>
              </a:rPr>
              <a:t>https://</a:t>
            </a:r>
            <a:r>
              <a:rPr lang="en-US" sz="3800" dirty="0" err="1">
                <a:highlight>
                  <a:srgbClr val="00FFFF"/>
                </a:highlight>
                <a:latin typeface="Poppins"/>
                <a:ea typeface="Poppins"/>
                <a:cs typeface="Poppins"/>
                <a:sym typeface="Poppins"/>
              </a:rPr>
              <a:t>kalendarium.przezmorze.pl</a:t>
            </a:r>
            <a:r>
              <a:rPr lang="en-US" sz="3800" dirty="0">
                <a:highlight>
                  <a:srgbClr val="00FFFF"/>
                </a:highlight>
                <a:latin typeface="Poppins"/>
                <a:ea typeface="Poppins"/>
                <a:cs typeface="Poppins"/>
                <a:sym typeface="Poppins"/>
              </a:rPr>
              <a:t>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0592" y="894755"/>
            <a:ext cx="2565925" cy="1863503"/>
          </a:xfrm>
          <a:custGeom>
            <a:avLst/>
            <a:gdLst/>
            <a:ahLst/>
            <a:cxnLst/>
            <a:rect l="l" t="t" r="r" b="b"/>
            <a:pathLst>
              <a:path w="2565925" h="1863503">
                <a:moveTo>
                  <a:pt x="0" y="0"/>
                </a:moveTo>
                <a:lnTo>
                  <a:pt x="2565925" y="0"/>
                </a:lnTo>
                <a:lnTo>
                  <a:pt x="2565925" y="1863503"/>
                </a:lnTo>
                <a:lnTo>
                  <a:pt x="0" y="18635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522410"/>
            <a:ext cx="18288000" cy="11331819"/>
          </a:xfrm>
          <a:custGeom>
            <a:avLst/>
            <a:gdLst/>
            <a:ahLst/>
            <a:cxnLst/>
            <a:rect l="l" t="t" r="r" b="b"/>
            <a:pathLst>
              <a:path w="18288000" h="11331819">
                <a:moveTo>
                  <a:pt x="0" y="0"/>
                </a:moveTo>
                <a:lnTo>
                  <a:pt x="18288000" y="0"/>
                </a:lnTo>
                <a:lnTo>
                  <a:pt x="18288000" y="11331820"/>
                </a:lnTo>
                <a:lnTo>
                  <a:pt x="0" y="11331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84" b="-3084"/>
            </a:stretch>
          </a:blipFill>
        </p:spPr>
      </p:sp>
      <p:grpSp>
        <p:nvGrpSpPr>
          <p:cNvPr id="4" name="Group 4"/>
          <p:cNvGrpSpPr/>
          <p:nvPr/>
        </p:nvGrpSpPr>
        <p:grpSpPr>
          <a:xfrm rot="-1651024">
            <a:off x="-4494237" y="-704580"/>
            <a:ext cx="14926809" cy="4403044"/>
            <a:chOff x="0" y="0"/>
            <a:chExt cx="3931341" cy="11596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31341" cy="1159649"/>
            </a:xfrm>
            <a:custGeom>
              <a:avLst/>
              <a:gdLst/>
              <a:ahLst/>
              <a:cxnLst/>
              <a:rect l="l" t="t" r="r" b="b"/>
              <a:pathLst>
                <a:path w="3931341" h="1159649">
                  <a:moveTo>
                    <a:pt x="0" y="0"/>
                  </a:moveTo>
                  <a:lnTo>
                    <a:pt x="3931341" y="0"/>
                  </a:lnTo>
                  <a:lnTo>
                    <a:pt x="3931341" y="1159649"/>
                  </a:lnTo>
                  <a:lnTo>
                    <a:pt x="0" y="1159649"/>
                  </a:lnTo>
                  <a:close/>
                </a:path>
              </a:pathLst>
            </a:custGeom>
            <a:solidFill>
              <a:srgbClr val="3556A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31341" cy="1197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321557" y="1110227"/>
            <a:ext cx="7104063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System rezerwacji, </a:t>
            </a: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który pokochasz!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21557" y="351402"/>
            <a:ext cx="7104062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 b="1">
                <a:solidFill>
                  <a:srgbClr val="FFFFFF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Promy</a:t>
            </a:r>
          </a:p>
        </p:txBody>
      </p:sp>
      <p:sp>
        <p:nvSpPr>
          <p:cNvPr id="9" name="Freeform 9"/>
          <p:cNvSpPr/>
          <p:nvPr/>
        </p:nvSpPr>
        <p:spPr>
          <a:xfrm>
            <a:off x="1112992" y="1047155"/>
            <a:ext cx="2565925" cy="1863503"/>
          </a:xfrm>
          <a:custGeom>
            <a:avLst/>
            <a:gdLst/>
            <a:ahLst/>
            <a:cxnLst/>
            <a:rect l="l" t="t" r="r" b="b"/>
            <a:pathLst>
              <a:path w="2565925" h="1863503">
                <a:moveTo>
                  <a:pt x="0" y="0"/>
                </a:moveTo>
                <a:lnTo>
                  <a:pt x="2565925" y="0"/>
                </a:lnTo>
                <a:lnTo>
                  <a:pt x="2565925" y="1863503"/>
                </a:lnTo>
                <a:lnTo>
                  <a:pt x="0" y="18635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68454">
            <a:off x="-13782009" y="-4240479"/>
            <a:ext cx="38770097" cy="8480959"/>
          </a:xfrm>
          <a:custGeom>
            <a:avLst/>
            <a:gdLst/>
            <a:ahLst/>
            <a:cxnLst/>
            <a:rect l="l" t="t" r="r" b="b"/>
            <a:pathLst>
              <a:path w="38770097" h="8480959">
                <a:moveTo>
                  <a:pt x="0" y="0"/>
                </a:moveTo>
                <a:lnTo>
                  <a:pt x="38770097" y="0"/>
                </a:lnTo>
                <a:lnTo>
                  <a:pt x="38770097" y="8480958"/>
                </a:lnTo>
                <a:lnTo>
                  <a:pt x="0" y="8480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68454">
            <a:off x="-17214073" y="-4978848"/>
            <a:ext cx="38770097" cy="8480959"/>
          </a:xfrm>
          <a:custGeom>
            <a:avLst/>
            <a:gdLst/>
            <a:ahLst/>
            <a:cxnLst/>
            <a:rect l="l" t="t" r="r" b="b"/>
            <a:pathLst>
              <a:path w="38770097" h="8480959">
                <a:moveTo>
                  <a:pt x="0" y="0"/>
                </a:moveTo>
                <a:lnTo>
                  <a:pt x="38770097" y="0"/>
                </a:lnTo>
                <a:lnTo>
                  <a:pt x="38770097" y="8480958"/>
                </a:lnTo>
                <a:lnTo>
                  <a:pt x="0" y="8480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16829" y="6296468"/>
            <a:ext cx="4141202" cy="3627564"/>
          </a:xfrm>
          <a:custGeom>
            <a:avLst/>
            <a:gdLst/>
            <a:ahLst/>
            <a:cxnLst/>
            <a:rect l="l" t="t" r="r" b="b"/>
            <a:pathLst>
              <a:path w="4141202" h="3627564">
                <a:moveTo>
                  <a:pt x="0" y="0"/>
                </a:moveTo>
                <a:lnTo>
                  <a:pt x="4141202" y="0"/>
                </a:lnTo>
                <a:lnTo>
                  <a:pt x="4141202" y="3627565"/>
                </a:lnTo>
                <a:lnTo>
                  <a:pt x="0" y="3627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12265" y="5143500"/>
            <a:ext cx="2085657" cy="2085657"/>
          </a:xfrm>
          <a:custGeom>
            <a:avLst/>
            <a:gdLst/>
            <a:ahLst/>
            <a:cxnLst/>
            <a:rect l="l" t="t" r="r" b="b"/>
            <a:pathLst>
              <a:path w="2085657" h="2085657">
                <a:moveTo>
                  <a:pt x="0" y="0"/>
                </a:moveTo>
                <a:lnTo>
                  <a:pt x="2085657" y="0"/>
                </a:lnTo>
                <a:lnTo>
                  <a:pt x="2085657" y="2085657"/>
                </a:lnTo>
                <a:lnTo>
                  <a:pt x="0" y="20856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12193" y="6532761"/>
            <a:ext cx="3587668" cy="3587668"/>
          </a:xfrm>
          <a:custGeom>
            <a:avLst/>
            <a:gdLst/>
            <a:ahLst/>
            <a:cxnLst/>
            <a:rect l="l" t="t" r="r" b="b"/>
            <a:pathLst>
              <a:path w="3587668" h="3587668">
                <a:moveTo>
                  <a:pt x="0" y="0"/>
                </a:moveTo>
                <a:lnTo>
                  <a:pt x="3587668" y="0"/>
                </a:lnTo>
                <a:lnTo>
                  <a:pt x="3587668" y="3587668"/>
                </a:lnTo>
                <a:lnTo>
                  <a:pt x="0" y="3587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99861" y="6831887"/>
            <a:ext cx="3040768" cy="2556728"/>
          </a:xfrm>
          <a:custGeom>
            <a:avLst/>
            <a:gdLst/>
            <a:ahLst/>
            <a:cxnLst/>
            <a:rect l="l" t="t" r="r" b="b"/>
            <a:pathLst>
              <a:path w="3040768" h="2556728">
                <a:moveTo>
                  <a:pt x="0" y="0"/>
                </a:moveTo>
                <a:lnTo>
                  <a:pt x="3040768" y="0"/>
                </a:lnTo>
                <a:lnTo>
                  <a:pt x="3040768" y="2556727"/>
                </a:lnTo>
                <a:lnTo>
                  <a:pt x="0" y="25567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04490" y="354964"/>
            <a:ext cx="4953540" cy="4953540"/>
          </a:xfrm>
          <a:custGeom>
            <a:avLst/>
            <a:gdLst/>
            <a:ahLst/>
            <a:cxnLst/>
            <a:rect l="l" t="t" r="r" b="b"/>
            <a:pathLst>
              <a:path w="4953540" h="4953540">
                <a:moveTo>
                  <a:pt x="0" y="0"/>
                </a:moveTo>
                <a:lnTo>
                  <a:pt x="4953541" y="0"/>
                </a:lnTo>
                <a:lnTo>
                  <a:pt x="4953541" y="4953540"/>
                </a:lnTo>
                <a:lnTo>
                  <a:pt x="0" y="49535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91383" y="4683033"/>
            <a:ext cx="2613107" cy="1849728"/>
          </a:xfrm>
          <a:custGeom>
            <a:avLst/>
            <a:gdLst/>
            <a:ahLst/>
            <a:cxnLst/>
            <a:rect l="l" t="t" r="r" b="b"/>
            <a:pathLst>
              <a:path w="2613107" h="1849728">
                <a:moveTo>
                  <a:pt x="0" y="0"/>
                </a:moveTo>
                <a:lnTo>
                  <a:pt x="2613107" y="0"/>
                </a:lnTo>
                <a:lnTo>
                  <a:pt x="2613107" y="1849728"/>
                </a:lnTo>
                <a:lnTo>
                  <a:pt x="0" y="18497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07156" y="5243150"/>
            <a:ext cx="3384776" cy="1189960"/>
          </a:xfrm>
          <a:custGeom>
            <a:avLst/>
            <a:gdLst/>
            <a:ahLst/>
            <a:cxnLst/>
            <a:rect l="l" t="t" r="r" b="b"/>
            <a:pathLst>
              <a:path w="3384776" h="1189960">
                <a:moveTo>
                  <a:pt x="0" y="0"/>
                </a:moveTo>
                <a:lnTo>
                  <a:pt x="3384776" y="0"/>
                </a:lnTo>
                <a:lnTo>
                  <a:pt x="3384776" y="1189961"/>
                </a:lnTo>
                <a:lnTo>
                  <a:pt x="0" y="11899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91237" y="1475107"/>
            <a:ext cx="2713253" cy="2713253"/>
          </a:xfrm>
          <a:custGeom>
            <a:avLst/>
            <a:gdLst/>
            <a:ahLst/>
            <a:cxnLst/>
            <a:rect l="l" t="t" r="r" b="b"/>
            <a:pathLst>
              <a:path w="2713253" h="2713253">
                <a:moveTo>
                  <a:pt x="0" y="0"/>
                </a:moveTo>
                <a:lnTo>
                  <a:pt x="2713253" y="0"/>
                </a:lnTo>
                <a:lnTo>
                  <a:pt x="2713253" y="2713253"/>
                </a:lnTo>
                <a:lnTo>
                  <a:pt x="0" y="27132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017065" y="7330338"/>
            <a:ext cx="2790091" cy="2790091"/>
          </a:xfrm>
          <a:custGeom>
            <a:avLst/>
            <a:gdLst/>
            <a:ahLst/>
            <a:cxnLst/>
            <a:rect l="l" t="t" r="r" b="b"/>
            <a:pathLst>
              <a:path w="2790091" h="2790091">
                <a:moveTo>
                  <a:pt x="0" y="0"/>
                </a:moveTo>
                <a:lnTo>
                  <a:pt x="2790091" y="0"/>
                </a:lnTo>
                <a:lnTo>
                  <a:pt x="2790091" y="2790091"/>
                </a:lnTo>
                <a:lnTo>
                  <a:pt x="0" y="27900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717147" y="2831734"/>
            <a:ext cx="4422509" cy="2311766"/>
          </a:xfrm>
          <a:custGeom>
            <a:avLst/>
            <a:gdLst/>
            <a:ahLst/>
            <a:cxnLst/>
            <a:rect l="l" t="t" r="r" b="b"/>
            <a:pathLst>
              <a:path w="4422509" h="2311766">
                <a:moveTo>
                  <a:pt x="0" y="0"/>
                </a:moveTo>
                <a:lnTo>
                  <a:pt x="4422510" y="0"/>
                </a:lnTo>
                <a:lnTo>
                  <a:pt x="4422510" y="2311766"/>
                </a:lnTo>
                <a:lnTo>
                  <a:pt x="0" y="23117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64193" y="477298"/>
            <a:ext cx="4064098" cy="875474"/>
          </a:xfrm>
          <a:custGeom>
            <a:avLst/>
            <a:gdLst/>
            <a:ahLst/>
            <a:cxnLst/>
            <a:rect l="l" t="t" r="r" b="b"/>
            <a:pathLst>
              <a:path w="4064098" h="875474">
                <a:moveTo>
                  <a:pt x="0" y="0"/>
                </a:moveTo>
                <a:lnTo>
                  <a:pt x="4064097" y="0"/>
                </a:lnTo>
                <a:lnTo>
                  <a:pt x="4064097" y="875475"/>
                </a:lnTo>
                <a:lnTo>
                  <a:pt x="0" y="8754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32247" y="7744015"/>
            <a:ext cx="2180017" cy="2180017"/>
          </a:xfrm>
          <a:custGeom>
            <a:avLst/>
            <a:gdLst/>
            <a:ahLst/>
            <a:cxnLst/>
            <a:rect l="l" t="t" r="r" b="b"/>
            <a:pathLst>
              <a:path w="2180017" h="2180017">
                <a:moveTo>
                  <a:pt x="0" y="0"/>
                </a:moveTo>
                <a:lnTo>
                  <a:pt x="2180018" y="0"/>
                </a:lnTo>
                <a:lnTo>
                  <a:pt x="2180018" y="2180018"/>
                </a:lnTo>
                <a:lnTo>
                  <a:pt x="0" y="21800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-1651024">
            <a:off x="-4494237" y="-704580"/>
            <a:ext cx="14926809" cy="4403044"/>
            <a:chOff x="0" y="0"/>
            <a:chExt cx="3931341" cy="11596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31341" cy="1159649"/>
            </a:xfrm>
            <a:custGeom>
              <a:avLst/>
              <a:gdLst/>
              <a:ahLst/>
              <a:cxnLst/>
              <a:rect l="l" t="t" r="r" b="b"/>
              <a:pathLst>
                <a:path w="3931341" h="1159649">
                  <a:moveTo>
                    <a:pt x="0" y="0"/>
                  </a:moveTo>
                  <a:lnTo>
                    <a:pt x="3931341" y="0"/>
                  </a:lnTo>
                  <a:lnTo>
                    <a:pt x="3931341" y="1159649"/>
                  </a:lnTo>
                  <a:lnTo>
                    <a:pt x="0" y="1159649"/>
                  </a:lnTo>
                  <a:close/>
                </a:path>
              </a:pathLst>
            </a:custGeom>
            <a:solidFill>
              <a:srgbClr val="A0B9B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31341" cy="1197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321557" y="1110227"/>
            <a:ext cx="7104063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System rezerwacji, </a:t>
            </a: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który pokochasz!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21557" y="351402"/>
            <a:ext cx="7104062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 b="1">
                <a:solidFill>
                  <a:srgbClr val="FFFFFF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Hotele</a:t>
            </a:r>
          </a:p>
        </p:txBody>
      </p:sp>
      <p:sp>
        <p:nvSpPr>
          <p:cNvPr id="21" name="Freeform 21"/>
          <p:cNvSpPr/>
          <p:nvPr/>
        </p:nvSpPr>
        <p:spPr>
          <a:xfrm>
            <a:off x="702007" y="749864"/>
            <a:ext cx="2267160" cy="2122629"/>
          </a:xfrm>
          <a:custGeom>
            <a:avLst/>
            <a:gdLst/>
            <a:ahLst/>
            <a:cxnLst/>
            <a:rect l="l" t="t" r="r" b="b"/>
            <a:pathLst>
              <a:path w="2267160" h="2122629">
                <a:moveTo>
                  <a:pt x="0" y="0"/>
                </a:moveTo>
                <a:lnTo>
                  <a:pt x="2267160" y="0"/>
                </a:lnTo>
                <a:lnTo>
                  <a:pt x="2267160" y="2122629"/>
                </a:lnTo>
                <a:lnTo>
                  <a:pt x="0" y="21226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0592" y="894755"/>
            <a:ext cx="2565925" cy="1863503"/>
          </a:xfrm>
          <a:custGeom>
            <a:avLst/>
            <a:gdLst/>
            <a:ahLst/>
            <a:cxnLst/>
            <a:rect l="l" t="t" r="r" b="b"/>
            <a:pathLst>
              <a:path w="2565925" h="1863503">
                <a:moveTo>
                  <a:pt x="0" y="0"/>
                </a:moveTo>
                <a:lnTo>
                  <a:pt x="2565925" y="0"/>
                </a:lnTo>
                <a:lnTo>
                  <a:pt x="2565925" y="1863503"/>
                </a:lnTo>
                <a:lnTo>
                  <a:pt x="0" y="18635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522410"/>
            <a:ext cx="18288000" cy="11331819"/>
          </a:xfrm>
          <a:custGeom>
            <a:avLst/>
            <a:gdLst/>
            <a:ahLst/>
            <a:cxnLst/>
            <a:rect l="l" t="t" r="r" b="b"/>
            <a:pathLst>
              <a:path w="18288000" h="11331819">
                <a:moveTo>
                  <a:pt x="0" y="0"/>
                </a:moveTo>
                <a:lnTo>
                  <a:pt x="18288000" y="0"/>
                </a:lnTo>
                <a:lnTo>
                  <a:pt x="18288000" y="11331820"/>
                </a:lnTo>
                <a:lnTo>
                  <a:pt x="0" y="11331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84" b="-3084"/>
            </a:stretch>
          </a:blipFill>
        </p:spPr>
      </p:sp>
      <p:grpSp>
        <p:nvGrpSpPr>
          <p:cNvPr id="4" name="Group 4"/>
          <p:cNvGrpSpPr/>
          <p:nvPr/>
        </p:nvGrpSpPr>
        <p:grpSpPr>
          <a:xfrm rot="-1651024">
            <a:off x="-4494237" y="-704580"/>
            <a:ext cx="14926809" cy="4403044"/>
            <a:chOff x="0" y="0"/>
            <a:chExt cx="3931341" cy="11596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31341" cy="1159649"/>
            </a:xfrm>
            <a:custGeom>
              <a:avLst/>
              <a:gdLst/>
              <a:ahLst/>
              <a:cxnLst/>
              <a:rect l="l" t="t" r="r" b="b"/>
              <a:pathLst>
                <a:path w="3931341" h="1159649">
                  <a:moveTo>
                    <a:pt x="0" y="0"/>
                  </a:moveTo>
                  <a:lnTo>
                    <a:pt x="3931341" y="0"/>
                  </a:lnTo>
                  <a:lnTo>
                    <a:pt x="3931341" y="1159649"/>
                  </a:lnTo>
                  <a:lnTo>
                    <a:pt x="0" y="1159649"/>
                  </a:lnTo>
                  <a:close/>
                </a:path>
              </a:pathLst>
            </a:custGeom>
            <a:solidFill>
              <a:srgbClr val="A0B9B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31341" cy="1197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321557" y="1110227"/>
            <a:ext cx="7104063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System rezerwacji, </a:t>
            </a: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który pokochasz!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21557" y="351402"/>
            <a:ext cx="7104062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 b="1">
                <a:solidFill>
                  <a:srgbClr val="FFFFFF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Hotele</a:t>
            </a:r>
          </a:p>
        </p:txBody>
      </p:sp>
      <p:sp>
        <p:nvSpPr>
          <p:cNvPr id="9" name="Freeform 9"/>
          <p:cNvSpPr/>
          <p:nvPr/>
        </p:nvSpPr>
        <p:spPr>
          <a:xfrm>
            <a:off x="1326322" y="539286"/>
            <a:ext cx="2074583" cy="1942328"/>
          </a:xfrm>
          <a:custGeom>
            <a:avLst/>
            <a:gdLst/>
            <a:ahLst/>
            <a:cxnLst/>
            <a:rect l="l" t="t" r="r" b="b"/>
            <a:pathLst>
              <a:path w="2074583" h="1942328">
                <a:moveTo>
                  <a:pt x="0" y="0"/>
                </a:moveTo>
                <a:lnTo>
                  <a:pt x="2074583" y="0"/>
                </a:lnTo>
                <a:lnTo>
                  <a:pt x="2074583" y="1942328"/>
                </a:lnTo>
                <a:lnTo>
                  <a:pt x="0" y="19423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68454">
            <a:off x="-13782009" y="-4240479"/>
            <a:ext cx="38770097" cy="8480959"/>
          </a:xfrm>
          <a:custGeom>
            <a:avLst/>
            <a:gdLst/>
            <a:ahLst/>
            <a:cxnLst/>
            <a:rect l="l" t="t" r="r" b="b"/>
            <a:pathLst>
              <a:path w="38770097" h="8480959">
                <a:moveTo>
                  <a:pt x="0" y="0"/>
                </a:moveTo>
                <a:lnTo>
                  <a:pt x="38770097" y="0"/>
                </a:lnTo>
                <a:lnTo>
                  <a:pt x="38770097" y="8480958"/>
                </a:lnTo>
                <a:lnTo>
                  <a:pt x="0" y="8480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68454">
            <a:off x="-17214073" y="-4978848"/>
            <a:ext cx="38770097" cy="8480959"/>
          </a:xfrm>
          <a:custGeom>
            <a:avLst/>
            <a:gdLst/>
            <a:ahLst/>
            <a:cxnLst/>
            <a:rect l="l" t="t" r="r" b="b"/>
            <a:pathLst>
              <a:path w="38770097" h="8480959">
                <a:moveTo>
                  <a:pt x="0" y="0"/>
                </a:moveTo>
                <a:lnTo>
                  <a:pt x="38770097" y="0"/>
                </a:lnTo>
                <a:lnTo>
                  <a:pt x="38770097" y="8480958"/>
                </a:lnTo>
                <a:lnTo>
                  <a:pt x="0" y="8480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30513" y="2673911"/>
            <a:ext cx="9656075" cy="5364486"/>
          </a:xfrm>
          <a:custGeom>
            <a:avLst/>
            <a:gdLst/>
            <a:ahLst/>
            <a:cxnLst/>
            <a:rect l="l" t="t" r="r" b="b"/>
            <a:pathLst>
              <a:path w="9656075" h="5364486">
                <a:moveTo>
                  <a:pt x="0" y="0"/>
                </a:moveTo>
                <a:lnTo>
                  <a:pt x="9656075" y="0"/>
                </a:lnTo>
                <a:lnTo>
                  <a:pt x="9656075" y="5364486"/>
                </a:lnTo>
                <a:lnTo>
                  <a:pt x="0" y="5364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468454">
            <a:off x="-17061673" y="-4826448"/>
            <a:ext cx="38770097" cy="8480959"/>
          </a:xfrm>
          <a:custGeom>
            <a:avLst/>
            <a:gdLst/>
            <a:ahLst/>
            <a:cxnLst/>
            <a:rect l="l" t="t" r="r" b="b"/>
            <a:pathLst>
              <a:path w="38770097" h="8480959">
                <a:moveTo>
                  <a:pt x="0" y="0"/>
                </a:moveTo>
                <a:lnTo>
                  <a:pt x="38770097" y="0"/>
                </a:lnTo>
                <a:lnTo>
                  <a:pt x="38770097" y="8480958"/>
                </a:lnTo>
                <a:lnTo>
                  <a:pt x="0" y="8480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651024">
            <a:off x="-4341837" y="-552180"/>
            <a:ext cx="14926809" cy="4403044"/>
            <a:chOff x="0" y="0"/>
            <a:chExt cx="3931341" cy="11596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31341" cy="1159649"/>
            </a:xfrm>
            <a:custGeom>
              <a:avLst/>
              <a:gdLst/>
              <a:ahLst/>
              <a:cxnLst/>
              <a:rect l="l" t="t" r="r" b="b"/>
              <a:pathLst>
                <a:path w="3931341" h="1159649">
                  <a:moveTo>
                    <a:pt x="0" y="0"/>
                  </a:moveTo>
                  <a:lnTo>
                    <a:pt x="3931341" y="0"/>
                  </a:lnTo>
                  <a:lnTo>
                    <a:pt x="3931341" y="1159649"/>
                  </a:lnTo>
                  <a:lnTo>
                    <a:pt x="0" y="1159649"/>
                  </a:lnTo>
                  <a:close/>
                </a:path>
              </a:pathLst>
            </a:custGeom>
            <a:solidFill>
              <a:srgbClr val="8EB7E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931341" cy="1197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356421" y="1262627"/>
            <a:ext cx="7104063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System rezerwacji, </a:t>
            </a: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który pokochasz!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78482" y="408552"/>
            <a:ext cx="7104062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 b="1">
                <a:solidFill>
                  <a:srgbClr val="FFFFFF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Bilety lotnicze</a:t>
            </a:r>
          </a:p>
        </p:txBody>
      </p:sp>
      <p:sp>
        <p:nvSpPr>
          <p:cNvPr id="11" name="Freeform 11"/>
          <p:cNvSpPr/>
          <p:nvPr/>
        </p:nvSpPr>
        <p:spPr>
          <a:xfrm rot="8676230">
            <a:off x="443576" y="1780357"/>
            <a:ext cx="2434950" cy="1616198"/>
          </a:xfrm>
          <a:custGeom>
            <a:avLst/>
            <a:gdLst/>
            <a:ahLst/>
            <a:cxnLst/>
            <a:rect l="l" t="t" r="r" b="b"/>
            <a:pathLst>
              <a:path w="2434950" h="1616198">
                <a:moveTo>
                  <a:pt x="0" y="0"/>
                </a:moveTo>
                <a:lnTo>
                  <a:pt x="2434949" y="0"/>
                </a:lnTo>
                <a:lnTo>
                  <a:pt x="2434949" y="1616198"/>
                </a:lnTo>
                <a:lnTo>
                  <a:pt x="0" y="16161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273865" y="-799517"/>
            <a:ext cx="9939830" cy="5019614"/>
          </a:xfrm>
          <a:custGeom>
            <a:avLst/>
            <a:gdLst/>
            <a:ahLst/>
            <a:cxnLst/>
            <a:rect l="l" t="t" r="r" b="b"/>
            <a:pathLst>
              <a:path w="9939830" h="5019614">
                <a:moveTo>
                  <a:pt x="0" y="0"/>
                </a:moveTo>
                <a:lnTo>
                  <a:pt x="9939831" y="0"/>
                </a:lnTo>
                <a:lnTo>
                  <a:pt x="9939831" y="5019614"/>
                </a:lnTo>
                <a:lnTo>
                  <a:pt x="0" y="50196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90393" y="6607197"/>
            <a:ext cx="494074" cy="494074"/>
          </a:xfrm>
          <a:custGeom>
            <a:avLst/>
            <a:gdLst/>
            <a:ahLst/>
            <a:cxnLst/>
            <a:rect l="l" t="t" r="r" b="b"/>
            <a:pathLst>
              <a:path w="494074" h="494074">
                <a:moveTo>
                  <a:pt x="0" y="0"/>
                </a:moveTo>
                <a:lnTo>
                  <a:pt x="494074" y="0"/>
                </a:lnTo>
                <a:lnTo>
                  <a:pt x="494074" y="494074"/>
                </a:lnTo>
                <a:lnTo>
                  <a:pt x="0" y="4940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65966" y="5460507"/>
            <a:ext cx="9939830" cy="5019614"/>
          </a:xfrm>
          <a:custGeom>
            <a:avLst/>
            <a:gdLst/>
            <a:ahLst/>
            <a:cxnLst/>
            <a:rect l="l" t="t" r="r" b="b"/>
            <a:pathLst>
              <a:path w="9939830" h="5019614">
                <a:moveTo>
                  <a:pt x="0" y="0"/>
                </a:moveTo>
                <a:lnTo>
                  <a:pt x="9939830" y="0"/>
                </a:lnTo>
                <a:lnTo>
                  <a:pt x="9939830" y="5019614"/>
                </a:lnTo>
                <a:lnTo>
                  <a:pt x="0" y="50196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12549"/>
            <a:ext cx="18288000" cy="10946111"/>
          </a:xfrm>
          <a:custGeom>
            <a:avLst/>
            <a:gdLst/>
            <a:ahLst/>
            <a:cxnLst/>
            <a:rect l="l" t="t" r="r" b="b"/>
            <a:pathLst>
              <a:path w="16639167" h="10946111">
                <a:moveTo>
                  <a:pt x="0" y="0"/>
                </a:moveTo>
                <a:lnTo>
                  <a:pt x="16639168" y="0"/>
                </a:lnTo>
                <a:lnTo>
                  <a:pt x="16639168" y="10946112"/>
                </a:lnTo>
                <a:lnTo>
                  <a:pt x="0" y="10946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2016" y="1047750"/>
            <a:ext cx="6938769" cy="151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Twoje planowanie zaczyna się z nami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1830" y="8555351"/>
            <a:ext cx="2619763" cy="641842"/>
          </a:xfrm>
          <a:custGeom>
            <a:avLst/>
            <a:gdLst/>
            <a:ahLst/>
            <a:cxnLst/>
            <a:rect l="l" t="t" r="r" b="b"/>
            <a:pathLst>
              <a:path w="2619763" h="641842">
                <a:moveTo>
                  <a:pt x="0" y="0"/>
                </a:moveTo>
                <a:lnTo>
                  <a:pt x="2619763" y="0"/>
                </a:lnTo>
                <a:lnTo>
                  <a:pt x="2619763" y="641842"/>
                </a:lnTo>
                <a:lnTo>
                  <a:pt x="0" y="641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96299" y="6854234"/>
            <a:ext cx="2619763" cy="641842"/>
          </a:xfrm>
          <a:custGeom>
            <a:avLst/>
            <a:gdLst/>
            <a:ahLst/>
            <a:cxnLst/>
            <a:rect l="l" t="t" r="r" b="b"/>
            <a:pathLst>
              <a:path w="2619763" h="641842">
                <a:moveTo>
                  <a:pt x="0" y="0"/>
                </a:moveTo>
                <a:lnTo>
                  <a:pt x="2619763" y="0"/>
                </a:lnTo>
                <a:lnTo>
                  <a:pt x="2619763" y="641842"/>
                </a:lnTo>
                <a:lnTo>
                  <a:pt x="0" y="641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00769" y="5139586"/>
            <a:ext cx="2619763" cy="641842"/>
          </a:xfrm>
          <a:custGeom>
            <a:avLst/>
            <a:gdLst/>
            <a:ahLst/>
            <a:cxnLst/>
            <a:rect l="l" t="t" r="r" b="b"/>
            <a:pathLst>
              <a:path w="2619763" h="641842">
                <a:moveTo>
                  <a:pt x="0" y="0"/>
                </a:moveTo>
                <a:lnTo>
                  <a:pt x="2619762" y="0"/>
                </a:lnTo>
                <a:lnTo>
                  <a:pt x="2619762" y="641842"/>
                </a:lnTo>
                <a:lnTo>
                  <a:pt x="0" y="641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05238" y="3424938"/>
            <a:ext cx="2619763" cy="641842"/>
          </a:xfrm>
          <a:custGeom>
            <a:avLst/>
            <a:gdLst/>
            <a:ahLst/>
            <a:cxnLst/>
            <a:rect l="l" t="t" r="r" b="b"/>
            <a:pathLst>
              <a:path w="2619763" h="641842">
                <a:moveTo>
                  <a:pt x="0" y="0"/>
                </a:moveTo>
                <a:lnTo>
                  <a:pt x="2619763" y="0"/>
                </a:lnTo>
                <a:lnTo>
                  <a:pt x="2619763" y="641842"/>
                </a:lnTo>
                <a:lnTo>
                  <a:pt x="0" y="641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09707" y="1710290"/>
            <a:ext cx="2619763" cy="641842"/>
          </a:xfrm>
          <a:custGeom>
            <a:avLst/>
            <a:gdLst/>
            <a:ahLst/>
            <a:cxnLst/>
            <a:rect l="l" t="t" r="r" b="b"/>
            <a:pathLst>
              <a:path w="2619763" h="641842">
                <a:moveTo>
                  <a:pt x="0" y="0"/>
                </a:moveTo>
                <a:lnTo>
                  <a:pt x="2619763" y="0"/>
                </a:lnTo>
                <a:lnTo>
                  <a:pt x="2619763" y="641842"/>
                </a:lnTo>
                <a:lnTo>
                  <a:pt x="0" y="641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2000" y="8137229"/>
            <a:ext cx="4479424" cy="863307"/>
          </a:xfrm>
          <a:custGeom>
            <a:avLst/>
            <a:gdLst/>
            <a:ahLst/>
            <a:cxnLst/>
            <a:rect l="l" t="t" r="r" b="b"/>
            <a:pathLst>
              <a:path w="4479424" h="863307">
                <a:moveTo>
                  <a:pt x="0" y="0"/>
                </a:moveTo>
                <a:lnTo>
                  <a:pt x="4479424" y="0"/>
                </a:lnTo>
                <a:lnTo>
                  <a:pt x="4479424" y="863307"/>
                </a:lnTo>
                <a:lnTo>
                  <a:pt x="0" y="8633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79875" y="1278636"/>
            <a:ext cx="4971351" cy="863307"/>
          </a:xfrm>
          <a:custGeom>
            <a:avLst/>
            <a:gdLst/>
            <a:ahLst/>
            <a:cxnLst/>
            <a:rect l="l" t="t" r="r" b="b"/>
            <a:pathLst>
              <a:path w="4479424" h="863307">
                <a:moveTo>
                  <a:pt x="0" y="0"/>
                </a:moveTo>
                <a:lnTo>
                  <a:pt x="4479424" y="0"/>
                </a:lnTo>
                <a:lnTo>
                  <a:pt x="4479424" y="863307"/>
                </a:lnTo>
                <a:lnTo>
                  <a:pt x="0" y="8633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75407" y="2993285"/>
            <a:ext cx="4479424" cy="863307"/>
          </a:xfrm>
          <a:custGeom>
            <a:avLst/>
            <a:gdLst/>
            <a:ahLst/>
            <a:cxnLst/>
            <a:rect l="l" t="t" r="r" b="b"/>
            <a:pathLst>
              <a:path w="4479424" h="863307">
                <a:moveTo>
                  <a:pt x="0" y="0"/>
                </a:moveTo>
                <a:lnTo>
                  <a:pt x="4479424" y="0"/>
                </a:lnTo>
                <a:lnTo>
                  <a:pt x="4479424" y="863307"/>
                </a:lnTo>
                <a:lnTo>
                  <a:pt x="0" y="8633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70938" y="4707933"/>
            <a:ext cx="4778362" cy="863307"/>
          </a:xfrm>
          <a:custGeom>
            <a:avLst/>
            <a:gdLst/>
            <a:ahLst/>
            <a:cxnLst/>
            <a:rect l="l" t="t" r="r" b="b"/>
            <a:pathLst>
              <a:path w="4479424" h="863307">
                <a:moveTo>
                  <a:pt x="0" y="0"/>
                </a:moveTo>
                <a:lnTo>
                  <a:pt x="4479424" y="0"/>
                </a:lnTo>
                <a:lnTo>
                  <a:pt x="4479424" y="863307"/>
                </a:lnTo>
                <a:lnTo>
                  <a:pt x="0" y="8633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66469" y="6422581"/>
            <a:ext cx="4479424" cy="863307"/>
          </a:xfrm>
          <a:custGeom>
            <a:avLst/>
            <a:gdLst/>
            <a:ahLst/>
            <a:cxnLst/>
            <a:rect l="l" t="t" r="r" b="b"/>
            <a:pathLst>
              <a:path w="4479424" h="863307">
                <a:moveTo>
                  <a:pt x="0" y="0"/>
                </a:moveTo>
                <a:lnTo>
                  <a:pt x="4479424" y="0"/>
                </a:lnTo>
                <a:lnTo>
                  <a:pt x="4479424" y="863307"/>
                </a:lnTo>
                <a:lnTo>
                  <a:pt x="0" y="8633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233038" y="7186279"/>
            <a:ext cx="847978" cy="556485"/>
          </a:xfrm>
          <a:custGeom>
            <a:avLst/>
            <a:gdLst/>
            <a:ahLst/>
            <a:cxnLst/>
            <a:rect l="l" t="t" r="r" b="b"/>
            <a:pathLst>
              <a:path w="847978" h="556485">
                <a:moveTo>
                  <a:pt x="0" y="0"/>
                </a:moveTo>
                <a:lnTo>
                  <a:pt x="847978" y="0"/>
                </a:lnTo>
                <a:lnTo>
                  <a:pt x="847978" y="556485"/>
                </a:lnTo>
                <a:lnTo>
                  <a:pt x="0" y="5564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37508" y="5471630"/>
            <a:ext cx="847978" cy="556485"/>
          </a:xfrm>
          <a:custGeom>
            <a:avLst/>
            <a:gdLst/>
            <a:ahLst/>
            <a:cxnLst/>
            <a:rect l="l" t="t" r="r" b="b"/>
            <a:pathLst>
              <a:path w="847978" h="556485">
                <a:moveTo>
                  <a:pt x="0" y="0"/>
                </a:moveTo>
                <a:lnTo>
                  <a:pt x="847977" y="0"/>
                </a:lnTo>
                <a:lnTo>
                  <a:pt x="847977" y="556486"/>
                </a:lnTo>
                <a:lnTo>
                  <a:pt x="0" y="5564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-1273865" y="-799517"/>
            <a:ext cx="9939830" cy="5019614"/>
          </a:xfrm>
          <a:custGeom>
            <a:avLst/>
            <a:gdLst/>
            <a:ahLst/>
            <a:cxnLst/>
            <a:rect l="l" t="t" r="r" b="b"/>
            <a:pathLst>
              <a:path w="9939830" h="5019614">
                <a:moveTo>
                  <a:pt x="0" y="0"/>
                </a:moveTo>
                <a:lnTo>
                  <a:pt x="9939831" y="0"/>
                </a:lnTo>
                <a:lnTo>
                  <a:pt x="9939831" y="5019614"/>
                </a:lnTo>
                <a:lnTo>
                  <a:pt x="0" y="50196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241977" y="3756982"/>
            <a:ext cx="847978" cy="556485"/>
          </a:xfrm>
          <a:custGeom>
            <a:avLst/>
            <a:gdLst/>
            <a:ahLst/>
            <a:cxnLst/>
            <a:rect l="l" t="t" r="r" b="b"/>
            <a:pathLst>
              <a:path w="847978" h="556485">
                <a:moveTo>
                  <a:pt x="0" y="0"/>
                </a:moveTo>
                <a:lnTo>
                  <a:pt x="847978" y="0"/>
                </a:lnTo>
                <a:lnTo>
                  <a:pt x="847978" y="556486"/>
                </a:lnTo>
                <a:lnTo>
                  <a:pt x="0" y="5564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46446" y="2042334"/>
            <a:ext cx="847978" cy="556485"/>
          </a:xfrm>
          <a:custGeom>
            <a:avLst/>
            <a:gdLst/>
            <a:ahLst/>
            <a:cxnLst/>
            <a:rect l="l" t="t" r="r" b="b"/>
            <a:pathLst>
              <a:path w="847978" h="556485">
                <a:moveTo>
                  <a:pt x="0" y="0"/>
                </a:moveTo>
                <a:lnTo>
                  <a:pt x="847978" y="0"/>
                </a:lnTo>
                <a:lnTo>
                  <a:pt x="847978" y="556486"/>
                </a:lnTo>
                <a:lnTo>
                  <a:pt x="0" y="5564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394427" y="4066780"/>
            <a:ext cx="13832278" cy="6985300"/>
          </a:xfrm>
          <a:custGeom>
            <a:avLst/>
            <a:gdLst/>
            <a:ahLst/>
            <a:cxnLst/>
            <a:rect l="l" t="t" r="r" b="b"/>
            <a:pathLst>
              <a:path w="13832278" h="6985300">
                <a:moveTo>
                  <a:pt x="0" y="0"/>
                </a:moveTo>
                <a:lnTo>
                  <a:pt x="13832278" y="0"/>
                </a:lnTo>
                <a:lnTo>
                  <a:pt x="13832278" y="6985300"/>
                </a:lnTo>
                <a:lnTo>
                  <a:pt x="0" y="69853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22016" y="8326478"/>
            <a:ext cx="444205" cy="484808"/>
          </a:xfrm>
          <a:custGeom>
            <a:avLst/>
            <a:gdLst/>
            <a:ahLst/>
            <a:cxnLst/>
            <a:rect l="l" t="t" r="r" b="b"/>
            <a:pathLst>
              <a:path w="444205" h="484808">
                <a:moveTo>
                  <a:pt x="0" y="0"/>
                </a:moveTo>
                <a:lnTo>
                  <a:pt x="444206" y="0"/>
                </a:lnTo>
                <a:lnTo>
                  <a:pt x="444206" y="484808"/>
                </a:lnTo>
                <a:lnTo>
                  <a:pt x="0" y="4848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990393" y="6607197"/>
            <a:ext cx="494074" cy="494074"/>
          </a:xfrm>
          <a:custGeom>
            <a:avLst/>
            <a:gdLst/>
            <a:ahLst/>
            <a:cxnLst/>
            <a:rect l="l" t="t" r="r" b="b"/>
            <a:pathLst>
              <a:path w="494074" h="494074">
                <a:moveTo>
                  <a:pt x="0" y="0"/>
                </a:moveTo>
                <a:lnTo>
                  <a:pt x="494074" y="0"/>
                </a:lnTo>
                <a:lnTo>
                  <a:pt x="494074" y="494074"/>
                </a:lnTo>
                <a:lnTo>
                  <a:pt x="0" y="4940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984066" y="4892549"/>
            <a:ext cx="494074" cy="494074"/>
          </a:xfrm>
          <a:custGeom>
            <a:avLst/>
            <a:gdLst/>
            <a:ahLst/>
            <a:cxnLst/>
            <a:rect l="l" t="t" r="r" b="b"/>
            <a:pathLst>
              <a:path w="494074" h="494074">
                <a:moveTo>
                  <a:pt x="0" y="0"/>
                </a:moveTo>
                <a:lnTo>
                  <a:pt x="494074" y="0"/>
                </a:lnTo>
                <a:lnTo>
                  <a:pt x="494074" y="494074"/>
                </a:lnTo>
                <a:lnTo>
                  <a:pt x="0" y="4940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999723" y="3169225"/>
            <a:ext cx="494074" cy="494074"/>
          </a:xfrm>
          <a:custGeom>
            <a:avLst/>
            <a:gdLst/>
            <a:ahLst/>
            <a:cxnLst/>
            <a:rect l="l" t="t" r="r" b="b"/>
            <a:pathLst>
              <a:path w="494074" h="494074">
                <a:moveTo>
                  <a:pt x="0" y="0"/>
                </a:moveTo>
                <a:lnTo>
                  <a:pt x="494074" y="0"/>
                </a:lnTo>
                <a:lnTo>
                  <a:pt x="494074" y="494074"/>
                </a:lnTo>
                <a:lnTo>
                  <a:pt x="0" y="4940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012561" y="1463253"/>
            <a:ext cx="494074" cy="494074"/>
          </a:xfrm>
          <a:custGeom>
            <a:avLst/>
            <a:gdLst/>
            <a:ahLst/>
            <a:cxnLst/>
            <a:rect l="l" t="t" r="r" b="b"/>
            <a:pathLst>
              <a:path w="494074" h="494074">
                <a:moveTo>
                  <a:pt x="0" y="0"/>
                </a:moveTo>
                <a:lnTo>
                  <a:pt x="494074" y="0"/>
                </a:lnTo>
                <a:lnTo>
                  <a:pt x="494074" y="494074"/>
                </a:lnTo>
                <a:lnTo>
                  <a:pt x="0" y="4940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779876" y="4809759"/>
            <a:ext cx="4971351" cy="5169075"/>
          </a:xfrm>
          <a:custGeom>
            <a:avLst/>
            <a:gdLst/>
            <a:ahLst/>
            <a:cxnLst/>
            <a:rect l="l" t="t" r="r" b="b"/>
            <a:pathLst>
              <a:path w="4971351" h="5169075">
                <a:moveTo>
                  <a:pt x="0" y="0"/>
                </a:moveTo>
                <a:lnTo>
                  <a:pt x="4971352" y="0"/>
                </a:lnTo>
                <a:lnTo>
                  <a:pt x="4971352" y="5169076"/>
                </a:lnTo>
                <a:lnTo>
                  <a:pt x="0" y="516907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w="114300" cap="sq">
            <a:solidFill>
              <a:srgbClr val="39509A"/>
            </a:solidFill>
            <a:prstDash val="solid"/>
            <a:miter/>
          </a:ln>
        </p:spPr>
      </p:sp>
      <p:sp>
        <p:nvSpPr>
          <p:cNvPr id="24" name="TextBox 24"/>
          <p:cNvSpPr txBox="1"/>
          <p:nvPr/>
        </p:nvSpPr>
        <p:spPr>
          <a:xfrm>
            <a:off x="1022016" y="1047750"/>
            <a:ext cx="6938769" cy="151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Twoje planowanie zaczyna się z nami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92673" y="2559694"/>
            <a:ext cx="3976688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Łączymy w pakiety promy, hotele, atrakcje turystyczne i bilety samolotowe.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62433" y="9149568"/>
            <a:ext cx="2878991" cy="60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2"/>
              </a:lnSpc>
            </a:pPr>
            <a:r>
              <a:rPr lang="en-US" sz="1802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Dostęp 24h - korzystasz w każdej strefie czasowej.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62433" y="8334117"/>
            <a:ext cx="2878991" cy="40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252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Twój system B2B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380309" y="2290976"/>
            <a:ext cx="2878991" cy="60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2"/>
              </a:lnSpc>
            </a:pPr>
            <a:r>
              <a:rPr lang="en-US" sz="1802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Wszystkie pliki grupy w jednym miejscu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09707" y="1478546"/>
            <a:ext cx="4770204" cy="35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252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Obieg</a:t>
            </a:r>
            <a:r>
              <a:rPr lang="en-US" sz="2252" b="1" dirty="0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 </a:t>
            </a:r>
            <a:r>
              <a:rPr lang="en-US" sz="2252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dokum</a:t>
            </a:r>
            <a:r>
              <a:rPr lang="pl-PL" sz="2252" b="1" dirty="0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en</a:t>
            </a:r>
            <a:r>
              <a:rPr lang="en-US" sz="2252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tów</a:t>
            </a:r>
            <a:r>
              <a:rPr lang="en-US" sz="2252" b="1" dirty="0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 </a:t>
            </a:r>
            <a:r>
              <a:rPr lang="en-US" sz="2252" b="1" dirty="0" err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podróży</a:t>
            </a:r>
            <a:endParaRPr lang="en-US" sz="2252" b="1" dirty="0">
              <a:solidFill>
                <a:srgbClr val="13243E"/>
              </a:solidFill>
              <a:latin typeface="Codec Pro Ultra-Bold"/>
              <a:ea typeface="Codec Pro Ultra-Bold"/>
              <a:cs typeface="Codec Pro Ultra-Bold"/>
              <a:sym typeface="Codec Pro Ultra-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375840" y="4005624"/>
            <a:ext cx="2878991" cy="60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2"/>
              </a:lnSpc>
            </a:pPr>
            <a:r>
              <a:rPr lang="en-US" sz="1802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Zamiast dziesiątek maili jedna lista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375840" y="3190173"/>
            <a:ext cx="2878991" cy="40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252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Listy online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371371" y="5720272"/>
            <a:ext cx="2878991" cy="31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2"/>
              </a:lnSpc>
            </a:pPr>
            <a:r>
              <a:rPr lang="en-US" sz="1802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Podgląd rezerwacji 24h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953533" y="4954051"/>
            <a:ext cx="3643748" cy="40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252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Kontroluj stan rezerwacji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366902" y="7434920"/>
            <a:ext cx="2878991" cy="60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2"/>
              </a:lnSpc>
            </a:pPr>
            <a:r>
              <a:rPr lang="en-US" sz="1802">
                <a:solidFill>
                  <a:srgbClr val="13243E"/>
                </a:solidFill>
                <a:latin typeface="Codec Pro"/>
                <a:ea typeface="Codec Pro"/>
                <a:cs typeface="Codec Pro"/>
                <a:sym typeface="Codec Pro"/>
              </a:rPr>
              <a:t>Twórz oferty jednym kliknięciem.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366902" y="6619469"/>
            <a:ext cx="2878991" cy="40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8"/>
              </a:lnSpc>
            </a:pPr>
            <a:r>
              <a:rPr lang="en-US" sz="2252" b="1">
                <a:solidFill>
                  <a:srgbClr val="13243E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Oferta z Twoim logo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1350</Words>
  <Application>Microsoft Office PowerPoint</Application>
  <PresentationFormat>Niestandardowy</PresentationFormat>
  <Paragraphs>347</Paragraphs>
  <Slides>38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16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55" baseType="lpstr">
      <vt:lpstr>Inter Bold</vt:lpstr>
      <vt:lpstr>Bantayog Light</vt:lpstr>
      <vt:lpstr>Poppins</vt:lpstr>
      <vt:lpstr>Canva Sans</vt:lpstr>
      <vt:lpstr>Arial</vt:lpstr>
      <vt:lpstr>Inter Medium</vt:lpstr>
      <vt:lpstr>Inter Semi-Bold</vt:lpstr>
      <vt:lpstr>Canva Sans Bold</vt:lpstr>
      <vt:lpstr>Poppins Bold</vt:lpstr>
      <vt:lpstr>Bantayog</vt:lpstr>
      <vt:lpstr>Amsterdam Three</vt:lpstr>
      <vt:lpstr>Alata</vt:lpstr>
      <vt:lpstr>Codec Pro</vt:lpstr>
      <vt:lpstr>Poppins Medium</vt:lpstr>
      <vt:lpstr>Codec Pro Ultra-Bold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Wrocław</dc:title>
  <dc:creator>Aleksandra</dc:creator>
  <cp:lastModifiedBy>Piotr Król</cp:lastModifiedBy>
  <cp:revision>5</cp:revision>
  <dcterms:created xsi:type="dcterms:W3CDTF">2006-08-16T00:00:00Z</dcterms:created>
  <dcterms:modified xsi:type="dcterms:W3CDTF">2026-05-26T09:18:54Z</dcterms:modified>
  <dc:identifier>DAHI6JKnWrI</dc:identifier>
</cp:coreProperties>
</file>